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147469544" r:id="rId3"/>
    <p:sldId id="2147469545" r:id="rId4"/>
    <p:sldId id="2147469543" r:id="rId5"/>
    <p:sldId id="2147469547" r:id="rId6"/>
    <p:sldId id="2147469548" r:id="rId7"/>
    <p:sldId id="2147469535" r:id="rId8"/>
    <p:sldId id="2147469549" r:id="rId9"/>
    <p:sldId id="2147469536" r:id="rId10"/>
    <p:sldId id="2147469537" r:id="rId11"/>
    <p:sldId id="2147469538" r:id="rId12"/>
    <p:sldId id="2147469539" r:id="rId13"/>
    <p:sldId id="2147469540" r:id="rId14"/>
    <p:sldId id="2147469550" r:id="rId15"/>
    <p:sldId id="2147469541" r:id="rId16"/>
    <p:sldId id="2147469542" r:id="rId17"/>
    <p:sldId id="2147469551" r:id="rId18"/>
    <p:sldId id="214746954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3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2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2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FE6466-D651-41BE-A5BB-DBDE32DF1D5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28499CF-8E59-46B6-A46D-640C51F1FCD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Dataset Overview</a:t>
          </a:r>
        </a:p>
      </dgm:t>
    </dgm:pt>
    <dgm:pt modelId="{AAC0ED8E-2232-44DD-BDC3-BA8C139FDC9D}" type="parTrans" cxnId="{AA5BC6C7-AC48-4C76-9DA3-24A0223EC527}">
      <dgm:prSet/>
      <dgm:spPr/>
      <dgm:t>
        <a:bodyPr/>
        <a:lstStyle/>
        <a:p>
          <a:endParaRPr lang="en-US"/>
        </a:p>
      </dgm:t>
    </dgm:pt>
    <dgm:pt modelId="{8F9A7F09-3609-4C1D-846A-7669E23C8B71}" type="sibTrans" cxnId="{AA5BC6C7-AC48-4C76-9DA3-24A0223EC527}">
      <dgm:prSet/>
      <dgm:spPr/>
      <dgm:t>
        <a:bodyPr/>
        <a:lstStyle/>
        <a:p>
          <a:endParaRPr lang="en-US"/>
        </a:p>
      </dgm:t>
    </dgm:pt>
    <dgm:pt modelId="{200078F4-4218-433E-A581-9F5F6696230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Prepossessing </a:t>
          </a:r>
        </a:p>
      </dgm:t>
    </dgm:pt>
    <dgm:pt modelId="{94BAEE10-43A8-40EC-A36D-FBB5B1E059B3}" type="parTrans" cxnId="{A8141511-42E3-4DAE-B4D8-6B304B10EF0F}">
      <dgm:prSet/>
      <dgm:spPr/>
      <dgm:t>
        <a:bodyPr/>
        <a:lstStyle/>
        <a:p>
          <a:endParaRPr lang="en-US"/>
        </a:p>
      </dgm:t>
    </dgm:pt>
    <dgm:pt modelId="{2F7B3F5F-AC60-46CF-9F85-0C4CA6066885}" type="sibTrans" cxnId="{A8141511-42E3-4DAE-B4D8-6B304B10EF0F}">
      <dgm:prSet/>
      <dgm:spPr/>
      <dgm:t>
        <a:bodyPr/>
        <a:lstStyle/>
        <a:p>
          <a:endParaRPr lang="en-US"/>
        </a:p>
      </dgm:t>
    </dgm:pt>
    <dgm:pt modelId="{2BD449B5-FABC-49D6-BDDD-03BF34C846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Analysis of Attack Distribution</a:t>
          </a:r>
          <a:endParaRPr lang="en-US"/>
        </a:p>
      </dgm:t>
    </dgm:pt>
    <dgm:pt modelId="{A12ABE9E-2E79-4681-A80E-801E4CCC5E1B}" type="parTrans" cxnId="{E22F8AB3-FB7C-4AED-A9F0-61DB082773DF}">
      <dgm:prSet/>
      <dgm:spPr/>
      <dgm:t>
        <a:bodyPr/>
        <a:lstStyle/>
        <a:p>
          <a:endParaRPr lang="en-US"/>
        </a:p>
      </dgm:t>
    </dgm:pt>
    <dgm:pt modelId="{80C1AF4E-0D84-4B26-BF41-4433A8A37EA4}" type="sibTrans" cxnId="{E22F8AB3-FB7C-4AED-A9F0-61DB082773DF}">
      <dgm:prSet/>
      <dgm:spPr/>
      <dgm:t>
        <a:bodyPr/>
        <a:lstStyle/>
        <a:p>
          <a:endParaRPr lang="en-US"/>
        </a:p>
      </dgm:t>
    </dgm:pt>
    <dgm:pt modelId="{C31340B7-FA39-4104-963D-25578B9A2DA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Analysis of Attack Types</a:t>
          </a:r>
          <a:endParaRPr lang="en-US"/>
        </a:p>
      </dgm:t>
    </dgm:pt>
    <dgm:pt modelId="{B36E809D-4656-444E-9B09-AB6917AB9F35}" type="parTrans" cxnId="{9749BE0F-ACB5-4F33-AA5F-43794FF3F70C}">
      <dgm:prSet/>
      <dgm:spPr/>
      <dgm:t>
        <a:bodyPr/>
        <a:lstStyle/>
        <a:p>
          <a:endParaRPr lang="en-US"/>
        </a:p>
      </dgm:t>
    </dgm:pt>
    <dgm:pt modelId="{6A63EC11-A909-435F-84F6-F64BD486E688}" type="sibTrans" cxnId="{9749BE0F-ACB5-4F33-AA5F-43794FF3F70C}">
      <dgm:prSet/>
      <dgm:spPr/>
      <dgm:t>
        <a:bodyPr/>
        <a:lstStyle/>
        <a:p>
          <a:endParaRPr lang="en-US"/>
        </a:p>
      </dgm:t>
    </dgm:pt>
    <dgm:pt modelId="{896CA308-26F5-4150-BC2E-487847F7334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Temporal Analysis</a:t>
          </a:r>
          <a:endParaRPr lang="en-US"/>
        </a:p>
      </dgm:t>
    </dgm:pt>
    <dgm:pt modelId="{227F9EF1-C415-4989-A9EF-0F7D75C0D932}" type="parTrans" cxnId="{9B6DF5A3-9A15-4875-A3F2-A23AFC2DF756}">
      <dgm:prSet/>
      <dgm:spPr/>
      <dgm:t>
        <a:bodyPr/>
        <a:lstStyle/>
        <a:p>
          <a:endParaRPr lang="en-US"/>
        </a:p>
      </dgm:t>
    </dgm:pt>
    <dgm:pt modelId="{09DEF2D2-8949-4BFA-BF4C-F09FE50618A7}" type="sibTrans" cxnId="{9B6DF5A3-9A15-4875-A3F2-A23AFC2DF756}">
      <dgm:prSet/>
      <dgm:spPr/>
      <dgm:t>
        <a:bodyPr/>
        <a:lstStyle/>
        <a:p>
          <a:endParaRPr lang="en-US"/>
        </a:p>
      </dgm:t>
    </dgm:pt>
    <dgm:pt modelId="{2C16F672-5B01-4B50-9395-A9CADCE9A67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Future Analysis</a:t>
          </a:r>
        </a:p>
      </dgm:t>
    </dgm:pt>
    <dgm:pt modelId="{4AD24A48-F989-4ABF-BD18-50DE43A15CA2}" type="parTrans" cxnId="{DFB3396B-038A-488C-820A-7531B3B9D3D2}">
      <dgm:prSet/>
      <dgm:spPr/>
      <dgm:t>
        <a:bodyPr/>
        <a:lstStyle/>
        <a:p>
          <a:endParaRPr lang="en-US"/>
        </a:p>
      </dgm:t>
    </dgm:pt>
    <dgm:pt modelId="{59CCD277-E789-4DA5-B726-5954CDB01978}" type="sibTrans" cxnId="{DFB3396B-038A-488C-820A-7531B3B9D3D2}">
      <dgm:prSet/>
      <dgm:spPr/>
      <dgm:t>
        <a:bodyPr/>
        <a:lstStyle/>
        <a:p>
          <a:endParaRPr lang="en-US"/>
        </a:p>
      </dgm:t>
    </dgm:pt>
    <dgm:pt modelId="{8B99C1E6-816A-4532-9D68-64C475D22968}" type="pres">
      <dgm:prSet presAssocID="{DCFE6466-D651-41BE-A5BB-DBDE32DF1D55}" presName="root" presStyleCnt="0">
        <dgm:presLayoutVars>
          <dgm:dir/>
          <dgm:resizeHandles val="exact"/>
        </dgm:presLayoutVars>
      </dgm:prSet>
      <dgm:spPr/>
    </dgm:pt>
    <dgm:pt modelId="{FF9DE5AD-BD05-4774-B6C3-B950F9845D2B}" type="pres">
      <dgm:prSet presAssocID="{228499CF-8E59-46B6-A46D-640C51F1FCD3}" presName="compNode" presStyleCnt="0"/>
      <dgm:spPr/>
    </dgm:pt>
    <dgm:pt modelId="{222E5186-5B9E-48EA-B849-79F79C46376B}" type="pres">
      <dgm:prSet presAssocID="{228499CF-8E59-46B6-A46D-640C51F1FCD3}" presName="iconBgRect" presStyleLbl="bgShp" presStyleIdx="0" presStyleCnt="6"/>
      <dgm:spPr/>
    </dgm:pt>
    <dgm:pt modelId="{5442973C-D4C4-433A-AF41-F4F9D3F98390}" type="pres">
      <dgm:prSet presAssocID="{228499CF-8E59-46B6-A46D-640C51F1FCD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9CD53A7-CF1A-4453-8EC0-5EEF69E731FE}" type="pres">
      <dgm:prSet presAssocID="{228499CF-8E59-46B6-A46D-640C51F1FCD3}" presName="spaceRect" presStyleCnt="0"/>
      <dgm:spPr/>
    </dgm:pt>
    <dgm:pt modelId="{822C2F3F-54E7-41D3-BE7D-78A1C168C0C8}" type="pres">
      <dgm:prSet presAssocID="{228499CF-8E59-46B6-A46D-640C51F1FCD3}" presName="textRect" presStyleLbl="revTx" presStyleIdx="0" presStyleCnt="6">
        <dgm:presLayoutVars>
          <dgm:chMax val="1"/>
          <dgm:chPref val="1"/>
        </dgm:presLayoutVars>
      </dgm:prSet>
      <dgm:spPr/>
    </dgm:pt>
    <dgm:pt modelId="{9889095A-1210-4467-9023-9930BAC645F3}" type="pres">
      <dgm:prSet presAssocID="{8F9A7F09-3609-4C1D-846A-7669E23C8B71}" presName="sibTrans" presStyleCnt="0"/>
      <dgm:spPr/>
    </dgm:pt>
    <dgm:pt modelId="{71245714-1610-433B-8C3F-AA7AA416A05F}" type="pres">
      <dgm:prSet presAssocID="{200078F4-4218-433E-A581-9F5F66962301}" presName="compNode" presStyleCnt="0"/>
      <dgm:spPr/>
    </dgm:pt>
    <dgm:pt modelId="{F2606B04-830F-4F28-82FE-BAB5D76FD566}" type="pres">
      <dgm:prSet presAssocID="{200078F4-4218-433E-A581-9F5F66962301}" presName="iconBgRect" presStyleLbl="bgShp" presStyleIdx="1" presStyleCnt="6"/>
      <dgm:spPr/>
    </dgm:pt>
    <dgm:pt modelId="{4E840952-E5A4-475C-A038-92CAFF34C600}" type="pres">
      <dgm:prSet presAssocID="{200078F4-4218-433E-A581-9F5F6696230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104DF60-E1A9-4BFC-86D2-6B2F8ABAD056}" type="pres">
      <dgm:prSet presAssocID="{200078F4-4218-433E-A581-9F5F66962301}" presName="spaceRect" presStyleCnt="0"/>
      <dgm:spPr/>
    </dgm:pt>
    <dgm:pt modelId="{4FCE8AB4-A5E2-49DC-A1A4-15B999CEB728}" type="pres">
      <dgm:prSet presAssocID="{200078F4-4218-433E-A581-9F5F66962301}" presName="textRect" presStyleLbl="revTx" presStyleIdx="1" presStyleCnt="6">
        <dgm:presLayoutVars>
          <dgm:chMax val="1"/>
          <dgm:chPref val="1"/>
        </dgm:presLayoutVars>
      </dgm:prSet>
      <dgm:spPr/>
    </dgm:pt>
    <dgm:pt modelId="{3552DDD5-0E5B-429D-9E7C-E9D57AB4405C}" type="pres">
      <dgm:prSet presAssocID="{2F7B3F5F-AC60-46CF-9F85-0C4CA6066885}" presName="sibTrans" presStyleCnt="0"/>
      <dgm:spPr/>
    </dgm:pt>
    <dgm:pt modelId="{3CA0C68D-009D-4D2A-9AA5-44C0D0A4E24C}" type="pres">
      <dgm:prSet presAssocID="{2BD449B5-FABC-49D6-BDDD-03BF34C84615}" presName="compNode" presStyleCnt="0"/>
      <dgm:spPr/>
    </dgm:pt>
    <dgm:pt modelId="{BEA3DF24-70AD-4D1F-BB74-2A7A0806F7CB}" type="pres">
      <dgm:prSet presAssocID="{2BD449B5-FABC-49D6-BDDD-03BF34C84615}" presName="iconBgRect" presStyleLbl="bgShp" presStyleIdx="2" presStyleCnt="6"/>
      <dgm:spPr/>
    </dgm:pt>
    <dgm:pt modelId="{0944E5CA-5549-4B41-B7C1-0CBFD8C96ED8}" type="pres">
      <dgm:prSet presAssocID="{2BD449B5-FABC-49D6-BDDD-03BF34C8461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590CEDAE-94BB-4C78-B66A-5C9CE87FABB4}" type="pres">
      <dgm:prSet presAssocID="{2BD449B5-FABC-49D6-BDDD-03BF34C84615}" presName="spaceRect" presStyleCnt="0"/>
      <dgm:spPr/>
    </dgm:pt>
    <dgm:pt modelId="{D7D584CF-B475-4F1A-AA8C-70D1F9B2E4AF}" type="pres">
      <dgm:prSet presAssocID="{2BD449B5-FABC-49D6-BDDD-03BF34C84615}" presName="textRect" presStyleLbl="revTx" presStyleIdx="2" presStyleCnt="6">
        <dgm:presLayoutVars>
          <dgm:chMax val="1"/>
          <dgm:chPref val="1"/>
        </dgm:presLayoutVars>
      </dgm:prSet>
      <dgm:spPr/>
    </dgm:pt>
    <dgm:pt modelId="{9B0B83D8-AEB7-47D6-A88B-67CADD0E17A0}" type="pres">
      <dgm:prSet presAssocID="{80C1AF4E-0D84-4B26-BF41-4433A8A37EA4}" presName="sibTrans" presStyleCnt="0"/>
      <dgm:spPr/>
    </dgm:pt>
    <dgm:pt modelId="{EBD5B8FC-C832-4273-A2CE-216D8DAE96E9}" type="pres">
      <dgm:prSet presAssocID="{C31340B7-FA39-4104-963D-25578B9A2DAD}" presName="compNode" presStyleCnt="0"/>
      <dgm:spPr/>
    </dgm:pt>
    <dgm:pt modelId="{CA7567D8-C5ED-43BD-AC3E-70F32CCA3443}" type="pres">
      <dgm:prSet presAssocID="{C31340B7-FA39-4104-963D-25578B9A2DAD}" presName="iconBgRect" presStyleLbl="bgShp" presStyleIdx="3" presStyleCnt="6"/>
      <dgm:spPr/>
    </dgm:pt>
    <dgm:pt modelId="{42097DC1-F778-4477-AE1C-9677F50187ED}" type="pres">
      <dgm:prSet presAssocID="{C31340B7-FA39-4104-963D-25578B9A2DA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8AFDB67-071F-4CE8-9F8A-9CA7E3338F18}" type="pres">
      <dgm:prSet presAssocID="{C31340B7-FA39-4104-963D-25578B9A2DAD}" presName="spaceRect" presStyleCnt="0"/>
      <dgm:spPr/>
    </dgm:pt>
    <dgm:pt modelId="{C5B318DC-B54E-46C7-845F-9B259BEE0B79}" type="pres">
      <dgm:prSet presAssocID="{C31340B7-FA39-4104-963D-25578B9A2DAD}" presName="textRect" presStyleLbl="revTx" presStyleIdx="3" presStyleCnt="6">
        <dgm:presLayoutVars>
          <dgm:chMax val="1"/>
          <dgm:chPref val="1"/>
        </dgm:presLayoutVars>
      </dgm:prSet>
      <dgm:spPr/>
    </dgm:pt>
    <dgm:pt modelId="{72F6FA5C-A32E-4A81-AE86-9402B86A2325}" type="pres">
      <dgm:prSet presAssocID="{6A63EC11-A909-435F-84F6-F64BD486E688}" presName="sibTrans" presStyleCnt="0"/>
      <dgm:spPr/>
    </dgm:pt>
    <dgm:pt modelId="{9F35488C-E920-4EB3-9FFA-55527A982200}" type="pres">
      <dgm:prSet presAssocID="{896CA308-26F5-4150-BC2E-487847F73345}" presName="compNode" presStyleCnt="0"/>
      <dgm:spPr/>
    </dgm:pt>
    <dgm:pt modelId="{D1CF7E74-4AF8-479B-868E-FDCB79792311}" type="pres">
      <dgm:prSet presAssocID="{896CA308-26F5-4150-BC2E-487847F73345}" presName="iconBgRect" presStyleLbl="bgShp" presStyleIdx="4" presStyleCnt="6"/>
      <dgm:spPr/>
    </dgm:pt>
    <dgm:pt modelId="{ED36E845-BBD5-4116-94D4-065BF35AD2CC}" type="pres">
      <dgm:prSet presAssocID="{896CA308-26F5-4150-BC2E-487847F7334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B79C2EB-4739-4DA5-BCC5-61EC69F20C84}" type="pres">
      <dgm:prSet presAssocID="{896CA308-26F5-4150-BC2E-487847F73345}" presName="spaceRect" presStyleCnt="0"/>
      <dgm:spPr/>
    </dgm:pt>
    <dgm:pt modelId="{A644C219-9538-4D40-B7F3-5A5EFEAE19D5}" type="pres">
      <dgm:prSet presAssocID="{896CA308-26F5-4150-BC2E-487847F73345}" presName="textRect" presStyleLbl="revTx" presStyleIdx="4" presStyleCnt="6">
        <dgm:presLayoutVars>
          <dgm:chMax val="1"/>
          <dgm:chPref val="1"/>
        </dgm:presLayoutVars>
      </dgm:prSet>
      <dgm:spPr/>
    </dgm:pt>
    <dgm:pt modelId="{2A6954D8-B080-41AF-84B6-F3F1E951B0D6}" type="pres">
      <dgm:prSet presAssocID="{09DEF2D2-8949-4BFA-BF4C-F09FE50618A7}" presName="sibTrans" presStyleCnt="0"/>
      <dgm:spPr/>
    </dgm:pt>
    <dgm:pt modelId="{8FB513B8-B454-4092-9D48-1B68131B1C24}" type="pres">
      <dgm:prSet presAssocID="{2C16F672-5B01-4B50-9395-A9CADCE9A67D}" presName="compNode" presStyleCnt="0"/>
      <dgm:spPr/>
    </dgm:pt>
    <dgm:pt modelId="{3CEF71F3-864C-453E-ADA1-2E48961D8C15}" type="pres">
      <dgm:prSet presAssocID="{2C16F672-5B01-4B50-9395-A9CADCE9A67D}" presName="iconBgRect" presStyleLbl="bgShp" presStyleIdx="5" presStyleCnt="6"/>
      <dgm:spPr/>
    </dgm:pt>
    <dgm:pt modelId="{C87CFA2D-ED49-42EC-851B-F1E2F857D3B0}" type="pres">
      <dgm:prSet presAssocID="{2C16F672-5B01-4B50-9395-A9CADCE9A67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12992EB-7C55-453F-B87F-D72916CFEEF6}" type="pres">
      <dgm:prSet presAssocID="{2C16F672-5B01-4B50-9395-A9CADCE9A67D}" presName="spaceRect" presStyleCnt="0"/>
      <dgm:spPr/>
    </dgm:pt>
    <dgm:pt modelId="{D8041BEC-E949-4893-8029-CA59AE49BB00}" type="pres">
      <dgm:prSet presAssocID="{2C16F672-5B01-4B50-9395-A9CADCE9A67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749BE0F-ACB5-4F33-AA5F-43794FF3F70C}" srcId="{DCFE6466-D651-41BE-A5BB-DBDE32DF1D55}" destId="{C31340B7-FA39-4104-963D-25578B9A2DAD}" srcOrd="3" destOrd="0" parTransId="{B36E809D-4656-444E-9B09-AB6917AB9F35}" sibTransId="{6A63EC11-A909-435F-84F6-F64BD486E688}"/>
    <dgm:cxn modelId="{A8141511-42E3-4DAE-B4D8-6B304B10EF0F}" srcId="{DCFE6466-D651-41BE-A5BB-DBDE32DF1D55}" destId="{200078F4-4218-433E-A581-9F5F66962301}" srcOrd="1" destOrd="0" parTransId="{94BAEE10-43A8-40EC-A36D-FBB5B1E059B3}" sibTransId="{2F7B3F5F-AC60-46CF-9F85-0C4CA6066885}"/>
    <dgm:cxn modelId="{EA3B6415-ECDD-46F0-A998-BAF49E2F6734}" type="presOf" srcId="{896CA308-26F5-4150-BC2E-487847F73345}" destId="{A644C219-9538-4D40-B7F3-5A5EFEAE19D5}" srcOrd="0" destOrd="0" presId="urn:microsoft.com/office/officeart/2018/5/layout/IconCircleLabelList"/>
    <dgm:cxn modelId="{6937802A-1DD0-4FC4-9304-C4DD29B71FCA}" type="presOf" srcId="{C31340B7-FA39-4104-963D-25578B9A2DAD}" destId="{C5B318DC-B54E-46C7-845F-9B259BEE0B79}" srcOrd="0" destOrd="0" presId="urn:microsoft.com/office/officeart/2018/5/layout/IconCircleLabelList"/>
    <dgm:cxn modelId="{D7410F36-377C-4BD8-B85F-C27F9027DA00}" type="presOf" srcId="{200078F4-4218-433E-A581-9F5F66962301}" destId="{4FCE8AB4-A5E2-49DC-A1A4-15B999CEB728}" srcOrd="0" destOrd="0" presId="urn:microsoft.com/office/officeart/2018/5/layout/IconCircleLabelList"/>
    <dgm:cxn modelId="{DFB3396B-038A-488C-820A-7531B3B9D3D2}" srcId="{DCFE6466-D651-41BE-A5BB-DBDE32DF1D55}" destId="{2C16F672-5B01-4B50-9395-A9CADCE9A67D}" srcOrd="5" destOrd="0" parTransId="{4AD24A48-F989-4ABF-BD18-50DE43A15CA2}" sibTransId="{59CCD277-E789-4DA5-B726-5954CDB01978}"/>
    <dgm:cxn modelId="{5293139E-F8E5-43DF-B8EA-777F1D68E3BD}" type="presOf" srcId="{2BD449B5-FABC-49D6-BDDD-03BF34C84615}" destId="{D7D584CF-B475-4F1A-AA8C-70D1F9B2E4AF}" srcOrd="0" destOrd="0" presId="urn:microsoft.com/office/officeart/2018/5/layout/IconCircleLabelList"/>
    <dgm:cxn modelId="{9B4652A0-4D5A-458A-8C37-07D625EF2793}" type="presOf" srcId="{228499CF-8E59-46B6-A46D-640C51F1FCD3}" destId="{822C2F3F-54E7-41D3-BE7D-78A1C168C0C8}" srcOrd="0" destOrd="0" presId="urn:microsoft.com/office/officeart/2018/5/layout/IconCircleLabelList"/>
    <dgm:cxn modelId="{9B6DF5A3-9A15-4875-A3F2-A23AFC2DF756}" srcId="{DCFE6466-D651-41BE-A5BB-DBDE32DF1D55}" destId="{896CA308-26F5-4150-BC2E-487847F73345}" srcOrd="4" destOrd="0" parTransId="{227F9EF1-C415-4989-A9EF-0F7D75C0D932}" sibTransId="{09DEF2D2-8949-4BFA-BF4C-F09FE50618A7}"/>
    <dgm:cxn modelId="{AFCB78AF-59ED-431B-BE8A-195185AE21BB}" type="presOf" srcId="{2C16F672-5B01-4B50-9395-A9CADCE9A67D}" destId="{D8041BEC-E949-4893-8029-CA59AE49BB00}" srcOrd="0" destOrd="0" presId="urn:microsoft.com/office/officeart/2018/5/layout/IconCircleLabelList"/>
    <dgm:cxn modelId="{E22F8AB3-FB7C-4AED-A9F0-61DB082773DF}" srcId="{DCFE6466-D651-41BE-A5BB-DBDE32DF1D55}" destId="{2BD449B5-FABC-49D6-BDDD-03BF34C84615}" srcOrd="2" destOrd="0" parTransId="{A12ABE9E-2E79-4681-A80E-801E4CCC5E1B}" sibTransId="{80C1AF4E-0D84-4B26-BF41-4433A8A37EA4}"/>
    <dgm:cxn modelId="{AA5BC6C7-AC48-4C76-9DA3-24A0223EC527}" srcId="{DCFE6466-D651-41BE-A5BB-DBDE32DF1D55}" destId="{228499CF-8E59-46B6-A46D-640C51F1FCD3}" srcOrd="0" destOrd="0" parTransId="{AAC0ED8E-2232-44DD-BDC3-BA8C139FDC9D}" sibTransId="{8F9A7F09-3609-4C1D-846A-7669E23C8B71}"/>
    <dgm:cxn modelId="{3AAD6DFC-65FC-4206-99FD-FE3778D8E827}" type="presOf" srcId="{DCFE6466-D651-41BE-A5BB-DBDE32DF1D55}" destId="{8B99C1E6-816A-4532-9D68-64C475D22968}" srcOrd="0" destOrd="0" presId="urn:microsoft.com/office/officeart/2018/5/layout/IconCircleLabelList"/>
    <dgm:cxn modelId="{570572A0-A534-4016-9793-CF6D6E820ABA}" type="presParOf" srcId="{8B99C1E6-816A-4532-9D68-64C475D22968}" destId="{FF9DE5AD-BD05-4774-B6C3-B950F9845D2B}" srcOrd="0" destOrd="0" presId="urn:microsoft.com/office/officeart/2018/5/layout/IconCircleLabelList"/>
    <dgm:cxn modelId="{345F8336-057A-464F-AA89-ADDC473ACAB0}" type="presParOf" srcId="{FF9DE5AD-BD05-4774-B6C3-B950F9845D2B}" destId="{222E5186-5B9E-48EA-B849-79F79C46376B}" srcOrd="0" destOrd="0" presId="urn:microsoft.com/office/officeart/2018/5/layout/IconCircleLabelList"/>
    <dgm:cxn modelId="{DBDB5B5A-1C44-42CA-BFE2-41E232A277FB}" type="presParOf" srcId="{FF9DE5AD-BD05-4774-B6C3-B950F9845D2B}" destId="{5442973C-D4C4-433A-AF41-F4F9D3F98390}" srcOrd="1" destOrd="0" presId="urn:microsoft.com/office/officeart/2018/5/layout/IconCircleLabelList"/>
    <dgm:cxn modelId="{67701305-481F-4FC0-A2ED-8C5A5BBA1D7F}" type="presParOf" srcId="{FF9DE5AD-BD05-4774-B6C3-B950F9845D2B}" destId="{59CD53A7-CF1A-4453-8EC0-5EEF69E731FE}" srcOrd="2" destOrd="0" presId="urn:microsoft.com/office/officeart/2018/5/layout/IconCircleLabelList"/>
    <dgm:cxn modelId="{7CE2F9C5-0AAA-4AC2-9EDF-13EA7BE90B85}" type="presParOf" srcId="{FF9DE5AD-BD05-4774-B6C3-B950F9845D2B}" destId="{822C2F3F-54E7-41D3-BE7D-78A1C168C0C8}" srcOrd="3" destOrd="0" presId="urn:microsoft.com/office/officeart/2018/5/layout/IconCircleLabelList"/>
    <dgm:cxn modelId="{27E36CCC-0478-4EF5-8C93-DBE9B411936D}" type="presParOf" srcId="{8B99C1E6-816A-4532-9D68-64C475D22968}" destId="{9889095A-1210-4467-9023-9930BAC645F3}" srcOrd="1" destOrd="0" presId="urn:microsoft.com/office/officeart/2018/5/layout/IconCircleLabelList"/>
    <dgm:cxn modelId="{3BCCA240-27A8-4B49-9F15-E04CD91B90D9}" type="presParOf" srcId="{8B99C1E6-816A-4532-9D68-64C475D22968}" destId="{71245714-1610-433B-8C3F-AA7AA416A05F}" srcOrd="2" destOrd="0" presId="urn:microsoft.com/office/officeart/2018/5/layout/IconCircleLabelList"/>
    <dgm:cxn modelId="{1205944E-D44A-46B2-9706-7A021EAD2342}" type="presParOf" srcId="{71245714-1610-433B-8C3F-AA7AA416A05F}" destId="{F2606B04-830F-4F28-82FE-BAB5D76FD566}" srcOrd="0" destOrd="0" presId="urn:microsoft.com/office/officeart/2018/5/layout/IconCircleLabelList"/>
    <dgm:cxn modelId="{3D977A04-A5BA-454A-809D-E472B420CEEE}" type="presParOf" srcId="{71245714-1610-433B-8C3F-AA7AA416A05F}" destId="{4E840952-E5A4-475C-A038-92CAFF34C600}" srcOrd="1" destOrd="0" presId="urn:microsoft.com/office/officeart/2018/5/layout/IconCircleLabelList"/>
    <dgm:cxn modelId="{59A5153D-C70D-4121-AEB6-EF2BE09F3F09}" type="presParOf" srcId="{71245714-1610-433B-8C3F-AA7AA416A05F}" destId="{F104DF60-E1A9-4BFC-86D2-6B2F8ABAD056}" srcOrd="2" destOrd="0" presId="urn:microsoft.com/office/officeart/2018/5/layout/IconCircleLabelList"/>
    <dgm:cxn modelId="{1833A619-A6D0-4188-A990-0C4A5FF20F86}" type="presParOf" srcId="{71245714-1610-433B-8C3F-AA7AA416A05F}" destId="{4FCE8AB4-A5E2-49DC-A1A4-15B999CEB728}" srcOrd="3" destOrd="0" presId="urn:microsoft.com/office/officeart/2018/5/layout/IconCircleLabelList"/>
    <dgm:cxn modelId="{290D68FE-B99A-4B12-AE1C-2D717DF95535}" type="presParOf" srcId="{8B99C1E6-816A-4532-9D68-64C475D22968}" destId="{3552DDD5-0E5B-429D-9E7C-E9D57AB4405C}" srcOrd="3" destOrd="0" presId="urn:microsoft.com/office/officeart/2018/5/layout/IconCircleLabelList"/>
    <dgm:cxn modelId="{3CD38998-96CD-43DE-9D0F-CAC9F03F2FCD}" type="presParOf" srcId="{8B99C1E6-816A-4532-9D68-64C475D22968}" destId="{3CA0C68D-009D-4D2A-9AA5-44C0D0A4E24C}" srcOrd="4" destOrd="0" presId="urn:microsoft.com/office/officeart/2018/5/layout/IconCircleLabelList"/>
    <dgm:cxn modelId="{08C610B5-CB4C-460D-8F0E-64912048C920}" type="presParOf" srcId="{3CA0C68D-009D-4D2A-9AA5-44C0D0A4E24C}" destId="{BEA3DF24-70AD-4D1F-BB74-2A7A0806F7CB}" srcOrd="0" destOrd="0" presId="urn:microsoft.com/office/officeart/2018/5/layout/IconCircleLabelList"/>
    <dgm:cxn modelId="{C5D3C56A-5FD1-4A41-9823-0FD7412F4482}" type="presParOf" srcId="{3CA0C68D-009D-4D2A-9AA5-44C0D0A4E24C}" destId="{0944E5CA-5549-4B41-B7C1-0CBFD8C96ED8}" srcOrd="1" destOrd="0" presId="urn:microsoft.com/office/officeart/2018/5/layout/IconCircleLabelList"/>
    <dgm:cxn modelId="{2DC574C0-2DCC-4302-992B-D567B3D36822}" type="presParOf" srcId="{3CA0C68D-009D-4D2A-9AA5-44C0D0A4E24C}" destId="{590CEDAE-94BB-4C78-B66A-5C9CE87FABB4}" srcOrd="2" destOrd="0" presId="urn:microsoft.com/office/officeart/2018/5/layout/IconCircleLabelList"/>
    <dgm:cxn modelId="{85C97ED8-A39B-47A7-994C-3F838C21418D}" type="presParOf" srcId="{3CA0C68D-009D-4D2A-9AA5-44C0D0A4E24C}" destId="{D7D584CF-B475-4F1A-AA8C-70D1F9B2E4AF}" srcOrd="3" destOrd="0" presId="urn:microsoft.com/office/officeart/2018/5/layout/IconCircleLabelList"/>
    <dgm:cxn modelId="{A46B6E10-86D3-4C09-8F6D-285F4F9367D8}" type="presParOf" srcId="{8B99C1E6-816A-4532-9D68-64C475D22968}" destId="{9B0B83D8-AEB7-47D6-A88B-67CADD0E17A0}" srcOrd="5" destOrd="0" presId="urn:microsoft.com/office/officeart/2018/5/layout/IconCircleLabelList"/>
    <dgm:cxn modelId="{527706C4-E82D-4885-A427-E1D375329742}" type="presParOf" srcId="{8B99C1E6-816A-4532-9D68-64C475D22968}" destId="{EBD5B8FC-C832-4273-A2CE-216D8DAE96E9}" srcOrd="6" destOrd="0" presId="urn:microsoft.com/office/officeart/2018/5/layout/IconCircleLabelList"/>
    <dgm:cxn modelId="{6C828362-ED45-4355-8996-80C933B95369}" type="presParOf" srcId="{EBD5B8FC-C832-4273-A2CE-216D8DAE96E9}" destId="{CA7567D8-C5ED-43BD-AC3E-70F32CCA3443}" srcOrd="0" destOrd="0" presId="urn:microsoft.com/office/officeart/2018/5/layout/IconCircleLabelList"/>
    <dgm:cxn modelId="{DE4596F2-BD43-4E11-A455-58BA54AB1FF4}" type="presParOf" srcId="{EBD5B8FC-C832-4273-A2CE-216D8DAE96E9}" destId="{42097DC1-F778-4477-AE1C-9677F50187ED}" srcOrd="1" destOrd="0" presId="urn:microsoft.com/office/officeart/2018/5/layout/IconCircleLabelList"/>
    <dgm:cxn modelId="{7C9F2090-BBE6-4BDA-AB7C-D8B56B8A86B2}" type="presParOf" srcId="{EBD5B8FC-C832-4273-A2CE-216D8DAE96E9}" destId="{B8AFDB67-071F-4CE8-9F8A-9CA7E3338F18}" srcOrd="2" destOrd="0" presId="urn:microsoft.com/office/officeart/2018/5/layout/IconCircleLabelList"/>
    <dgm:cxn modelId="{57C0BD85-5686-433C-8E4E-D66F916C9F4F}" type="presParOf" srcId="{EBD5B8FC-C832-4273-A2CE-216D8DAE96E9}" destId="{C5B318DC-B54E-46C7-845F-9B259BEE0B79}" srcOrd="3" destOrd="0" presId="urn:microsoft.com/office/officeart/2018/5/layout/IconCircleLabelList"/>
    <dgm:cxn modelId="{9E62A7AA-B9E3-492D-9A16-DA2782EE3FE1}" type="presParOf" srcId="{8B99C1E6-816A-4532-9D68-64C475D22968}" destId="{72F6FA5C-A32E-4A81-AE86-9402B86A2325}" srcOrd="7" destOrd="0" presId="urn:microsoft.com/office/officeart/2018/5/layout/IconCircleLabelList"/>
    <dgm:cxn modelId="{41DE6B32-FEEC-4309-9BBE-1B8DA95C8822}" type="presParOf" srcId="{8B99C1E6-816A-4532-9D68-64C475D22968}" destId="{9F35488C-E920-4EB3-9FFA-55527A982200}" srcOrd="8" destOrd="0" presId="urn:microsoft.com/office/officeart/2018/5/layout/IconCircleLabelList"/>
    <dgm:cxn modelId="{A9C1F8DA-9FC4-4EC3-8DE2-BD2C43BF2E83}" type="presParOf" srcId="{9F35488C-E920-4EB3-9FFA-55527A982200}" destId="{D1CF7E74-4AF8-479B-868E-FDCB79792311}" srcOrd="0" destOrd="0" presId="urn:microsoft.com/office/officeart/2018/5/layout/IconCircleLabelList"/>
    <dgm:cxn modelId="{A2869D37-EC42-4F2B-978D-29AD81C96C0C}" type="presParOf" srcId="{9F35488C-E920-4EB3-9FFA-55527A982200}" destId="{ED36E845-BBD5-4116-94D4-065BF35AD2CC}" srcOrd="1" destOrd="0" presId="urn:microsoft.com/office/officeart/2018/5/layout/IconCircleLabelList"/>
    <dgm:cxn modelId="{04B2EB78-C57F-4059-A67C-27787F374A41}" type="presParOf" srcId="{9F35488C-E920-4EB3-9FFA-55527A982200}" destId="{9B79C2EB-4739-4DA5-BCC5-61EC69F20C84}" srcOrd="2" destOrd="0" presId="urn:microsoft.com/office/officeart/2018/5/layout/IconCircleLabelList"/>
    <dgm:cxn modelId="{A212DCAA-7622-4925-99CC-47E361C5AC6B}" type="presParOf" srcId="{9F35488C-E920-4EB3-9FFA-55527A982200}" destId="{A644C219-9538-4D40-B7F3-5A5EFEAE19D5}" srcOrd="3" destOrd="0" presId="urn:microsoft.com/office/officeart/2018/5/layout/IconCircleLabelList"/>
    <dgm:cxn modelId="{D21E0BE5-2689-43F7-96BA-0E14F45D2AD2}" type="presParOf" srcId="{8B99C1E6-816A-4532-9D68-64C475D22968}" destId="{2A6954D8-B080-41AF-84B6-F3F1E951B0D6}" srcOrd="9" destOrd="0" presId="urn:microsoft.com/office/officeart/2018/5/layout/IconCircleLabelList"/>
    <dgm:cxn modelId="{7E87C5DA-812C-4568-949F-0FD27D851B92}" type="presParOf" srcId="{8B99C1E6-816A-4532-9D68-64C475D22968}" destId="{8FB513B8-B454-4092-9D48-1B68131B1C24}" srcOrd="10" destOrd="0" presId="urn:microsoft.com/office/officeart/2018/5/layout/IconCircleLabelList"/>
    <dgm:cxn modelId="{3E76DBBF-62F7-4046-816F-7594091A1C62}" type="presParOf" srcId="{8FB513B8-B454-4092-9D48-1B68131B1C24}" destId="{3CEF71F3-864C-453E-ADA1-2E48961D8C15}" srcOrd="0" destOrd="0" presId="urn:microsoft.com/office/officeart/2018/5/layout/IconCircleLabelList"/>
    <dgm:cxn modelId="{F2E2DEBC-5FFA-4C32-A340-C3A02D5BBB9B}" type="presParOf" srcId="{8FB513B8-B454-4092-9D48-1B68131B1C24}" destId="{C87CFA2D-ED49-42EC-851B-F1E2F857D3B0}" srcOrd="1" destOrd="0" presId="urn:microsoft.com/office/officeart/2018/5/layout/IconCircleLabelList"/>
    <dgm:cxn modelId="{6D7784F1-A7D2-40D2-9766-04B7830E4222}" type="presParOf" srcId="{8FB513B8-B454-4092-9D48-1B68131B1C24}" destId="{D12992EB-7C55-453F-B87F-D72916CFEEF6}" srcOrd="2" destOrd="0" presId="urn:microsoft.com/office/officeart/2018/5/layout/IconCircleLabelList"/>
    <dgm:cxn modelId="{03DB74AC-5E8B-4C24-B4EF-4F72B63BFDB1}" type="presParOf" srcId="{8FB513B8-B454-4092-9D48-1B68131B1C24}" destId="{D8041BEC-E949-4893-8029-CA59AE49BB0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09EB61-3A27-48E6-8F13-AB7F2110EE0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8C99729-D766-4648-AD0B-0331826CA621}">
      <dgm:prSet/>
      <dgm:spPr/>
      <dgm:t>
        <a:bodyPr/>
        <a:lstStyle/>
        <a:p>
          <a:pPr>
            <a:defRPr cap="all"/>
          </a:pPr>
          <a:r>
            <a:rPr lang="en-US" b="0" i="0"/>
            <a:t>Source: Dataset is taken from Kaggle</a:t>
          </a:r>
          <a:endParaRPr lang="en-US"/>
        </a:p>
      </dgm:t>
    </dgm:pt>
    <dgm:pt modelId="{653FEFEB-C0E9-4265-AA55-2702AF2B6DB9}" type="parTrans" cxnId="{A55CD4D2-9025-4CF5-BEAF-9BB9A69AF215}">
      <dgm:prSet/>
      <dgm:spPr/>
      <dgm:t>
        <a:bodyPr/>
        <a:lstStyle/>
        <a:p>
          <a:endParaRPr lang="en-US"/>
        </a:p>
      </dgm:t>
    </dgm:pt>
    <dgm:pt modelId="{88D5FF2F-A8A9-401C-B2D2-B394276B6A81}" type="sibTrans" cxnId="{A55CD4D2-9025-4CF5-BEAF-9BB9A69AF215}">
      <dgm:prSet/>
      <dgm:spPr/>
      <dgm:t>
        <a:bodyPr/>
        <a:lstStyle/>
        <a:p>
          <a:endParaRPr lang="en-US"/>
        </a:p>
      </dgm:t>
    </dgm:pt>
    <dgm:pt modelId="{1AB3F6D6-B50B-48FF-BC99-B0F549F8158C}">
      <dgm:prSet/>
      <dgm:spPr/>
      <dgm:t>
        <a:bodyPr/>
        <a:lstStyle/>
        <a:p>
          <a:pPr>
            <a:defRPr cap="all"/>
          </a:pPr>
          <a:r>
            <a:rPr lang="en-US" b="0" i="0"/>
            <a:t>Duration: The dataset records cyber attacks from January 1, 2020, to October 11, 2023.</a:t>
          </a:r>
          <a:endParaRPr lang="en-US"/>
        </a:p>
      </dgm:t>
    </dgm:pt>
    <dgm:pt modelId="{CF745646-61D4-4AFD-A742-0944DA5FB685}" type="parTrans" cxnId="{9CEFF7CE-0D4B-4445-BDA9-3A67123DA5CC}">
      <dgm:prSet/>
      <dgm:spPr/>
      <dgm:t>
        <a:bodyPr/>
        <a:lstStyle/>
        <a:p>
          <a:endParaRPr lang="en-US"/>
        </a:p>
      </dgm:t>
    </dgm:pt>
    <dgm:pt modelId="{45EBA67B-F0A6-4571-B6EF-C08E34018C1E}" type="sibTrans" cxnId="{9CEFF7CE-0D4B-4445-BDA9-3A67123DA5CC}">
      <dgm:prSet/>
      <dgm:spPr/>
      <dgm:t>
        <a:bodyPr/>
        <a:lstStyle/>
        <a:p>
          <a:endParaRPr lang="en-US"/>
        </a:p>
      </dgm:t>
    </dgm:pt>
    <dgm:pt modelId="{6F267A7D-B4E0-4289-A555-5E7A2EA1C450}">
      <dgm:prSet/>
      <dgm:spPr/>
      <dgm:t>
        <a:bodyPr/>
        <a:lstStyle/>
        <a:p>
          <a:pPr>
            <a:defRPr cap="all"/>
          </a:pPr>
          <a:r>
            <a:rPr lang="en-US" b="0" i="0"/>
            <a:t>Shape: The records cover 40,000 data entries and include 25 different columns.</a:t>
          </a:r>
          <a:endParaRPr lang="en-US"/>
        </a:p>
      </dgm:t>
    </dgm:pt>
    <dgm:pt modelId="{CDAA61CB-0BF5-4A25-B5A0-6DA23EA4CE3A}" type="parTrans" cxnId="{5C1C899A-0DFB-4B68-ACDC-C15052205E6A}">
      <dgm:prSet/>
      <dgm:spPr/>
      <dgm:t>
        <a:bodyPr/>
        <a:lstStyle/>
        <a:p>
          <a:endParaRPr lang="en-US"/>
        </a:p>
      </dgm:t>
    </dgm:pt>
    <dgm:pt modelId="{D24F2E58-0E6F-4E1B-B83F-6A54209B1F6C}" type="sibTrans" cxnId="{5C1C899A-0DFB-4B68-ACDC-C15052205E6A}">
      <dgm:prSet/>
      <dgm:spPr/>
      <dgm:t>
        <a:bodyPr/>
        <a:lstStyle/>
        <a:p>
          <a:endParaRPr lang="en-US"/>
        </a:p>
      </dgm:t>
    </dgm:pt>
    <dgm:pt modelId="{B141C079-CFE8-4B98-9E51-540F7CB5BAA0}" type="pres">
      <dgm:prSet presAssocID="{0B09EB61-3A27-48E6-8F13-AB7F2110EE0F}" presName="root" presStyleCnt="0">
        <dgm:presLayoutVars>
          <dgm:dir/>
          <dgm:resizeHandles val="exact"/>
        </dgm:presLayoutVars>
      </dgm:prSet>
      <dgm:spPr/>
    </dgm:pt>
    <dgm:pt modelId="{0ADFD205-F459-490F-ADC6-A830BE328643}" type="pres">
      <dgm:prSet presAssocID="{B8C99729-D766-4648-AD0B-0331826CA621}" presName="compNode" presStyleCnt="0"/>
      <dgm:spPr/>
    </dgm:pt>
    <dgm:pt modelId="{39649D14-8072-4C5E-9ED3-069748EED355}" type="pres">
      <dgm:prSet presAssocID="{B8C99729-D766-4648-AD0B-0331826CA621}" presName="iconBgRect" presStyleLbl="bgShp" presStyleIdx="0" presStyleCnt="3"/>
      <dgm:spPr/>
    </dgm:pt>
    <dgm:pt modelId="{FE542226-CB34-4432-A097-6231B59F04D7}" type="pres">
      <dgm:prSet presAssocID="{B8C99729-D766-4648-AD0B-0331826CA62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BDCFC10-BEF1-4138-8806-9DDBFAC0A3A3}" type="pres">
      <dgm:prSet presAssocID="{B8C99729-D766-4648-AD0B-0331826CA621}" presName="spaceRect" presStyleCnt="0"/>
      <dgm:spPr/>
    </dgm:pt>
    <dgm:pt modelId="{B980AE01-8FC3-4D97-B5B3-152E0B48F04C}" type="pres">
      <dgm:prSet presAssocID="{B8C99729-D766-4648-AD0B-0331826CA621}" presName="textRect" presStyleLbl="revTx" presStyleIdx="0" presStyleCnt="3">
        <dgm:presLayoutVars>
          <dgm:chMax val="1"/>
          <dgm:chPref val="1"/>
        </dgm:presLayoutVars>
      </dgm:prSet>
      <dgm:spPr/>
    </dgm:pt>
    <dgm:pt modelId="{901349B5-1FB3-4F0C-97D1-57C700DD68E4}" type="pres">
      <dgm:prSet presAssocID="{88D5FF2F-A8A9-401C-B2D2-B394276B6A81}" presName="sibTrans" presStyleCnt="0"/>
      <dgm:spPr/>
    </dgm:pt>
    <dgm:pt modelId="{50F84998-5BDD-4366-B375-06E832F4DF71}" type="pres">
      <dgm:prSet presAssocID="{1AB3F6D6-B50B-48FF-BC99-B0F549F8158C}" presName="compNode" presStyleCnt="0"/>
      <dgm:spPr/>
    </dgm:pt>
    <dgm:pt modelId="{32939A9B-79CB-47A8-840A-6113C9D91ED6}" type="pres">
      <dgm:prSet presAssocID="{1AB3F6D6-B50B-48FF-BC99-B0F549F8158C}" presName="iconBgRect" presStyleLbl="bgShp" presStyleIdx="1" presStyleCnt="3"/>
      <dgm:spPr/>
    </dgm:pt>
    <dgm:pt modelId="{593018A4-8121-4D8C-A20A-6AEAE04FC266}" type="pres">
      <dgm:prSet presAssocID="{1AB3F6D6-B50B-48FF-BC99-B0F549F815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C9ED253E-4F65-495A-B301-9FEFA9A96C3E}" type="pres">
      <dgm:prSet presAssocID="{1AB3F6D6-B50B-48FF-BC99-B0F549F8158C}" presName="spaceRect" presStyleCnt="0"/>
      <dgm:spPr/>
    </dgm:pt>
    <dgm:pt modelId="{7F8DF334-F9EF-4072-977F-810B2A1D10FE}" type="pres">
      <dgm:prSet presAssocID="{1AB3F6D6-B50B-48FF-BC99-B0F549F8158C}" presName="textRect" presStyleLbl="revTx" presStyleIdx="1" presStyleCnt="3">
        <dgm:presLayoutVars>
          <dgm:chMax val="1"/>
          <dgm:chPref val="1"/>
        </dgm:presLayoutVars>
      </dgm:prSet>
      <dgm:spPr/>
    </dgm:pt>
    <dgm:pt modelId="{A790FD32-69A2-4DF4-8B40-0D7D7A27B6BC}" type="pres">
      <dgm:prSet presAssocID="{45EBA67B-F0A6-4571-B6EF-C08E34018C1E}" presName="sibTrans" presStyleCnt="0"/>
      <dgm:spPr/>
    </dgm:pt>
    <dgm:pt modelId="{FF071AE1-6861-4D33-92B1-C1AB6E880A5A}" type="pres">
      <dgm:prSet presAssocID="{6F267A7D-B4E0-4289-A555-5E7A2EA1C450}" presName="compNode" presStyleCnt="0"/>
      <dgm:spPr/>
    </dgm:pt>
    <dgm:pt modelId="{70EAE0B3-C5FE-44E8-B49A-D941129D5DAC}" type="pres">
      <dgm:prSet presAssocID="{6F267A7D-B4E0-4289-A555-5E7A2EA1C450}" presName="iconBgRect" presStyleLbl="bgShp" presStyleIdx="2" presStyleCnt="3"/>
      <dgm:spPr/>
    </dgm:pt>
    <dgm:pt modelId="{498A4DE9-B9CD-45C3-8F5A-8903A1A28A4A}" type="pres">
      <dgm:prSet presAssocID="{6F267A7D-B4E0-4289-A555-5E7A2EA1C45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45141C1-1EB5-41CA-9772-069FCECC1002}" type="pres">
      <dgm:prSet presAssocID="{6F267A7D-B4E0-4289-A555-5E7A2EA1C450}" presName="spaceRect" presStyleCnt="0"/>
      <dgm:spPr/>
    </dgm:pt>
    <dgm:pt modelId="{3888C2FD-EDC7-4183-BE95-BB4E73388E94}" type="pres">
      <dgm:prSet presAssocID="{6F267A7D-B4E0-4289-A555-5E7A2EA1C45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9D11E1F-3FCE-4ED3-AAA1-0BDDDDA63A7D}" type="presOf" srcId="{1AB3F6D6-B50B-48FF-BC99-B0F549F8158C}" destId="{7F8DF334-F9EF-4072-977F-810B2A1D10FE}" srcOrd="0" destOrd="0" presId="urn:microsoft.com/office/officeart/2018/5/layout/IconCircleLabelList"/>
    <dgm:cxn modelId="{BF3B3732-6209-4D40-B961-FFA199598709}" type="presOf" srcId="{6F267A7D-B4E0-4289-A555-5E7A2EA1C450}" destId="{3888C2FD-EDC7-4183-BE95-BB4E73388E94}" srcOrd="0" destOrd="0" presId="urn:microsoft.com/office/officeart/2018/5/layout/IconCircleLabelList"/>
    <dgm:cxn modelId="{21178162-3D1F-4821-93CB-3730445584D2}" type="presOf" srcId="{0B09EB61-3A27-48E6-8F13-AB7F2110EE0F}" destId="{B141C079-CFE8-4B98-9E51-540F7CB5BAA0}" srcOrd="0" destOrd="0" presId="urn:microsoft.com/office/officeart/2018/5/layout/IconCircleLabelList"/>
    <dgm:cxn modelId="{5C1C899A-0DFB-4B68-ACDC-C15052205E6A}" srcId="{0B09EB61-3A27-48E6-8F13-AB7F2110EE0F}" destId="{6F267A7D-B4E0-4289-A555-5E7A2EA1C450}" srcOrd="2" destOrd="0" parTransId="{CDAA61CB-0BF5-4A25-B5A0-6DA23EA4CE3A}" sibTransId="{D24F2E58-0E6F-4E1B-B83F-6A54209B1F6C}"/>
    <dgm:cxn modelId="{9CEFF7CE-0D4B-4445-BDA9-3A67123DA5CC}" srcId="{0B09EB61-3A27-48E6-8F13-AB7F2110EE0F}" destId="{1AB3F6D6-B50B-48FF-BC99-B0F549F8158C}" srcOrd="1" destOrd="0" parTransId="{CF745646-61D4-4AFD-A742-0944DA5FB685}" sibTransId="{45EBA67B-F0A6-4571-B6EF-C08E34018C1E}"/>
    <dgm:cxn modelId="{EA2EA7D2-B20C-4EFD-A674-08D07BD09606}" type="presOf" srcId="{B8C99729-D766-4648-AD0B-0331826CA621}" destId="{B980AE01-8FC3-4D97-B5B3-152E0B48F04C}" srcOrd="0" destOrd="0" presId="urn:microsoft.com/office/officeart/2018/5/layout/IconCircleLabelList"/>
    <dgm:cxn modelId="{A55CD4D2-9025-4CF5-BEAF-9BB9A69AF215}" srcId="{0B09EB61-3A27-48E6-8F13-AB7F2110EE0F}" destId="{B8C99729-D766-4648-AD0B-0331826CA621}" srcOrd="0" destOrd="0" parTransId="{653FEFEB-C0E9-4265-AA55-2702AF2B6DB9}" sibTransId="{88D5FF2F-A8A9-401C-B2D2-B394276B6A81}"/>
    <dgm:cxn modelId="{168F2B8B-0A3D-47A1-B108-49D3E78A2BF2}" type="presParOf" srcId="{B141C079-CFE8-4B98-9E51-540F7CB5BAA0}" destId="{0ADFD205-F459-490F-ADC6-A830BE328643}" srcOrd="0" destOrd="0" presId="urn:microsoft.com/office/officeart/2018/5/layout/IconCircleLabelList"/>
    <dgm:cxn modelId="{3598EE94-B34B-403C-834F-628130A8102D}" type="presParOf" srcId="{0ADFD205-F459-490F-ADC6-A830BE328643}" destId="{39649D14-8072-4C5E-9ED3-069748EED355}" srcOrd="0" destOrd="0" presId="urn:microsoft.com/office/officeart/2018/5/layout/IconCircleLabelList"/>
    <dgm:cxn modelId="{F11ABBD6-88E5-4A1D-8E6F-883766489B18}" type="presParOf" srcId="{0ADFD205-F459-490F-ADC6-A830BE328643}" destId="{FE542226-CB34-4432-A097-6231B59F04D7}" srcOrd="1" destOrd="0" presId="urn:microsoft.com/office/officeart/2018/5/layout/IconCircleLabelList"/>
    <dgm:cxn modelId="{D270AC26-ED03-49C4-B1AD-00598CDE9EAB}" type="presParOf" srcId="{0ADFD205-F459-490F-ADC6-A830BE328643}" destId="{DBDCFC10-BEF1-4138-8806-9DDBFAC0A3A3}" srcOrd="2" destOrd="0" presId="urn:microsoft.com/office/officeart/2018/5/layout/IconCircleLabelList"/>
    <dgm:cxn modelId="{A9350B17-5CC3-469B-8F16-78ABA02F77EA}" type="presParOf" srcId="{0ADFD205-F459-490F-ADC6-A830BE328643}" destId="{B980AE01-8FC3-4D97-B5B3-152E0B48F04C}" srcOrd="3" destOrd="0" presId="urn:microsoft.com/office/officeart/2018/5/layout/IconCircleLabelList"/>
    <dgm:cxn modelId="{19F22220-88FD-47C6-B8F2-7A3E30C67CA3}" type="presParOf" srcId="{B141C079-CFE8-4B98-9E51-540F7CB5BAA0}" destId="{901349B5-1FB3-4F0C-97D1-57C700DD68E4}" srcOrd="1" destOrd="0" presId="urn:microsoft.com/office/officeart/2018/5/layout/IconCircleLabelList"/>
    <dgm:cxn modelId="{BB9C3ADA-C5C6-4438-8C00-803C4C81003D}" type="presParOf" srcId="{B141C079-CFE8-4B98-9E51-540F7CB5BAA0}" destId="{50F84998-5BDD-4366-B375-06E832F4DF71}" srcOrd="2" destOrd="0" presId="urn:microsoft.com/office/officeart/2018/5/layout/IconCircleLabelList"/>
    <dgm:cxn modelId="{3E159179-7A12-4787-97EE-41D613C26ADA}" type="presParOf" srcId="{50F84998-5BDD-4366-B375-06E832F4DF71}" destId="{32939A9B-79CB-47A8-840A-6113C9D91ED6}" srcOrd="0" destOrd="0" presId="urn:microsoft.com/office/officeart/2018/5/layout/IconCircleLabelList"/>
    <dgm:cxn modelId="{5E49951C-D812-4E7C-AEA7-964C95A1C174}" type="presParOf" srcId="{50F84998-5BDD-4366-B375-06E832F4DF71}" destId="{593018A4-8121-4D8C-A20A-6AEAE04FC266}" srcOrd="1" destOrd="0" presId="urn:microsoft.com/office/officeart/2018/5/layout/IconCircleLabelList"/>
    <dgm:cxn modelId="{E95DCC1F-BCE3-479A-8353-456849AFEB45}" type="presParOf" srcId="{50F84998-5BDD-4366-B375-06E832F4DF71}" destId="{C9ED253E-4F65-495A-B301-9FEFA9A96C3E}" srcOrd="2" destOrd="0" presId="urn:microsoft.com/office/officeart/2018/5/layout/IconCircleLabelList"/>
    <dgm:cxn modelId="{7AF405BB-7A2B-46B7-B573-190AEF24960B}" type="presParOf" srcId="{50F84998-5BDD-4366-B375-06E832F4DF71}" destId="{7F8DF334-F9EF-4072-977F-810B2A1D10FE}" srcOrd="3" destOrd="0" presId="urn:microsoft.com/office/officeart/2018/5/layout/IconCircleLabelList"/>
    <dgm:cxn modelId="{87993E86-807C-4005-BEFA-49686A7EFB36}" type="presParOf" srcId="{B141C079-CFE8-4B98-9E51-540F7CB5BAA0}" destId="{A790FD32-69A2-4DF4-8B40-0D7D7A27B6BC}" srcOrd="3" destOrd="0" presId="urn:microsoft.com/office/officeart/2018/5/layout/IconCircleLabelList"/>
    <dgm:cxn modelId="{C1C2F4BB-546B-4667-8346-803F1E78FB68}" type="presParOf" srcId="{B141C079-CFE8-4B98-9E51-540F7CB5BAA0}" destId="{FF071AE1-6861-4D33-92B1-C1AB6E880A5A}" srcOrd="4" destOrd="0" presId="urn:microsoft.com/office/officeart/2018/5/layout/IconCircleLabelList"/>
    <dgm:cxn modelId="{72582D42-7E5D-4880-AEEA-6D9E148F39EF}" type="presParOf" srcId="{FF071AE1-6861-4D33-92B1-C1AB6E880A5A}" destId="{70EAE0B3-C5FE-44E8-B49A-D941129D5DAC}" srcOrd="0" destOrd="0" presId="urn:microsoft.com/office/officeart/2018/5/layout/IconCircleLabelList"/>
    <dgm:cxn modelId="{2D4A184A-C13E-4365-B420-93D447E9C9B2}" type="presParOf" srcId="{FF071AE1-6861-4D33-92B1-C1AB6E880A5A}" destId="{498A4DE9-B9CD-45C3-8F5A-8903A1A28A4A}" srcOrd="1" destOrd="0" presId="urn:microsoft.com/office/officeart/2018/5/layout/IconCircleLabelList"/>
    <dgm:cxn modelId="{EA8C4421-02D8-4871-AB74-EE8C050D06DB}" type="presParOf" srcId="{FF071AE1-6861-4D33-92B1-C1AB6E880A5A}" destId="{B45141C1-1EB5-41CA-9772-069FCECC1002}" srcOrd="2" destOrd="0" presId="urn:microsoft.com/office/officeart/2018/5/layout/IconCircleLabelList"/>
    <dgm:cxn modelId="{2E83F179-1862-4028-BABA-2F8BA5C63E90}" type="presParOf" srcId="{FF071AE1-6861-4D33-92B1-C1AB6E880A5A}" destId="{3888C2FD-EDC7-4183-BE95-BB4E73388E9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665033-26ED-4F09-857E-F5300C7AC4C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7B7BF95-5128-4887-9A69-0B6CEA5C14EC}">
      <dgm:prSet/>
      <dgm:spPr/>
      <dgm:t>
        <a:bodyPr/>
        <a:lstStyle/>
        <a:p>
          <a:r>
            <a:rPr lang="en-US"/>
            <a:t>Using Machine Learning </a:t>
          </a:r>
        </a:p>
      </dgm:t>
    </dgm:pt>
    <dgm:pt modelId="{BBE42217-1DAA-4D19-B0DE-2F8C80407EBD}" type="parTrans" cxnId="{5D610983-8262-410A-9C6D-2FC2AAC4C0F0}">
      <dgm:prSet/>
      <dgm:spPr/>
      <dgm:t>
        <a:bodyPr/>
        <a:lstStyle/>
        <a:p>
          <a:endParaRPr lang="en-US"/>
        </a:p>
      </dgm:t>
    </dgm:pt>
    <dgm:pt modelId="{AAF1B502-3B95-40D9-874C-065A0CB780B7}" type="sibTrans" cxnId="{5D610983-8262-410A-9C6D-2FC2AAC4C0F0}">
      <dgm:prSet/>
      <dgm:spPr/>
      <dgm:t>
        <a:bodyPr/>
        <a:lstStyle/>
        <a:p>
          <a:endParaRPr lang="en-US"/>
        </a:p>
      </dgm:t>
    </dgm:pt>
    <dgm:pt modelId="{8EABAC7F-6734-49F4-BC57-22810E5EAA44}">
      <dgm:prSet/>
      <dgm:spPr/>
      <dgm:t>
        <a:bodyPr/>
        <a:lstStyle/>
        <a:p>
          <a:r>
            <a:rPr lang="en-US"/>
            <a:t>Add more columns to the analysis</a:t>
          </a:r>
        </a:p>
      </dgm:t>
    </dgm:pt>
    <dgm:pt modelId="{E0CF0E03-3ABD-4CA3-B478-F892F2B0ED09}" type="parTrans" cxnId="{C037505E-3974-42A6-8D91-AE763ABE7609}">
      <dgm:prSet/>
      <dgm:spPr/>
      <dgm:t>
        <a:bodyPr/>
        <a:lstStyle/>
        <a:p>
          <a:endParaRPr lang="en-US"/>
        </a:p>
      </dgm:t>
    </dgm:pt>
    <dgm:pt modelId="{65F8A50A-91AB-4F70-856D-3140A0307C9F}" type="sibTrans" cxnId="{C037505E-3974-42A6-8D91-AE763ABE7609}">
      <dgm:prSet/>
      <dgm:spPr/>
      <dgm:t>
        <a:bodyPr/>
        <a:lstStyle/>
        <a:p>
          <a:endParaRPr lang="en-US"/>
        </a:p>
      </dgm:t>
    </dgm:pt>
    <dgm:pt modelId="{D4ED4F74-6D37-4216-B834-33D0234563FD}" type="pres">
      <dgm:prSet presAssocID="{0A665033-26ED-4F09-857E-F5300C7AC4C4}" presName="root" presStyleCnt="0">
        <dgm:presLayoutVars>
          <dgm:dir/>
          <dgm:resizeHandles val="exact"/>
        </dgm:presLayoutVars>
      </dgm:prSet>
      <dgm:spPr/>
    </dgm:pt>
    <dgm:pt modelId="{0B222836-33B3-4CA3-83B6-72018232369B}" type="pres">
      <dgm:prSet presAssocID="{0A665033-26ED-4F09-857E-F5300C7AC4C4}" presName="container" presStyleCnt="0">
        <dgm:presLayoutVars>
          <dgm:dir/>
          <dgm:resizeHandles val="exact"/>
        </dgm:presLayoutVars>
      </dgm:prSet>
      <dgm:spPr/>
    </dgm:pt>
    <dgm:pt modelId="{7BFEA868-3557-49F1-8E6B-7F733CF8C393}" type="pres">
      <dgm:prSet presAssocID="{77B7BF95-5128-4887-9A69-0B6CEA5C14EC}" presName="compNode" presStyleCnt="0"/>
      <dgm:spPr/>
    </dgm:pt>
    <dgm:pt modelId="{EEB2FE39-B67D-439B-B530-BA9AC0DA8A73}" type="pres">
      <dgm:prSet presAssocID="{77B7BF95-5128-4887-9A69-0B6CEA5C14EC}" presName="iconBgRect" presStyleLbl="bgShp" presStyleIdx="0" presStyleCnt="2"/>
      <dgm:spPr/>
    </dgm:pt>
    <dgm:pt modelId="{05B9956B-BA71-4787-865A-EBAE65A893D9}" type="pres">
      <dgm:prSet presAssocID="{77B7BF95-5128-4887-9A69-0B6CEA5C14E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A81FFE5-D859-4816-83D2-269E3355EB1E}" type="pres">
      <dgm:prSet presAssocID="{77B7BF95-5128-4887-9A69-0B6CEA5C14EC}" presName="spaceRect" presStyleCnt="0"/>
      <dgm:spPr/>
    </dgm:pt>
    <dgm:pt modelId="{0D254201-373D-4400-8D6E-10F387188FA6}" type="pres">
      <dgm:prSet presAssocID="{77B7BF95-5128-4887-9A69-0B6CEA5C14EC}" presName="textRect" presStyleLbl="revTx" presStyleIdx="0" presStyleCnt="2">
        <dgm:presLayoutVars>
          <dgm:chMax val="1"/>
          <dgm:chPref val="1"/>
        </dgm:presLayoutVars>
      </dgm:prSet>
      <dgm:spPr/>
    </dgm:pt>
    <dgm:pt modelId="{5EE9E0F6-55DD-4AA1-A2CB-2E570CAE4774}" type="pres">
      <dgm:prSet presAssocID="{AAF1B502-3B95-40D9-874C-065A0CB780B7}" presName="sibTrans" presStyleLbl="sibTrans2D1" presStyleIdx="0" presStyleCnt="0"/>
      <dgm:spPr/>
    </dgm:pt>
    <dgm:pt modelId="{FFB374C8-2A94-43A2-A44D-ECB4CE5497A3}" type="pres">
      <dgm:prSet presAssocID="{8EABAC7F-6734-49F4-BC57-22810E5EAA44}" presName="compNode" presStyleCnt="0"/>
      <dgm:spPr/>
    </dgm:pt>
    <dgm:pt modelId="{7804F62C-0CAE-468B-9603-0108034CC812}" type="pres">
      <dgm:prSet presAssocID="{8EABAC7F-6734-49F4-BC57-22810E5EAA44}" presName="iconBgRect" presStyleLbl="bgShp" presStyleIdx="1" presStyleCnt="2"/>
      <dgm:spPr/>
    </dgm:pt>
    <dgm:pt modelId="{064F31C4-EC18-41FC-A725-EB01130D02DD}" type="pres">
      <dgm:prSet presAssocID="{8EABAC7F-6734-49F4-BC57-22810E5EAA4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5225A9B-838E-4E67-8717-5BF09ED07EE5}" type="pres">
      <dgm:prSet presAssocID="{8EABAC7F-6734-49F4-BC57-22810E5EAA44}" presName="spaceRect" presStyleCnt="0"/>
      <dgm:spPr/>
    </dgm:pt>
    <dgm:pt modelId="{5F1E79BD-0622-4CB7-81C7-F9AB80EF49B7}" type="pres">
      <dgm:prSet presAssocID="{8EABAC7F-6734-49F4-BC57-22810E5EAA4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3D93411-E224-4BE9-9013-AE6AC6F2271D}" type="presOf" srcId="{77B7BF95-5128-4887-9A69-0B6CEA5C14EC}" destId="{0D254201-373D-4400-8D6E-10F387188FA6}" srcOrd="0" destOrd="0" presId="urn:microsoft.com/office/officeart/2018/2/layout/IconCircleList"/>
    <dgm:cxn modelId="{C037505E-3974-42A6-8D91-AE763ABE7609}" srcId="{0A665033-26ED-4F09-857E-F5300C7AC4C4}" destId="{8EABAC7F-6734-49F4-BC57-22810E5EAA44}" srcOrd="1" destOrd="0" parTransId="{E0CF0E03-3ABD-4CA3-B478-F892F2B0ED09}" sibTransId="{65F8A50A-91AB-4F70-856D-3140A0307C9F}"/>
    <dgm:cxn modelId="{47FDB97D-750A-4A0C-BEC5-3AA9247A3A48}" type="presOf" srcId="{0A665033-26ED-4F09-857E-F5300C7AC4C4}" destId="{D4ED4F74-6D37-4216-B834-33D0234563FD}" srcOrd="0" destOrd="0" presId="urn:microsoft.com/office/officeart/2018/2/layout/IconCircleList"/>
    <dgm:cxn modelId="{5D610983-8262-410A-9C6D-2FC2AAC4C0F0}" srcId="{0A665033-26ED-4F09-857E-F5300C7AC4C4}" destId="{77B7BF95-5128-4887-9A69-0B6CEA5C14EC}" srcOrd="0" destOrd="0" parTransId="{BBE42217-1DAA-4D19-B0DE-2F8C80407EBD}" sibTransId="{AAF1B502-3B95-40D9-874C-065A0CB780B7}"/>
    <dgm:cxn modelId="{7BF17AA9-F46A-49BE-AB0B-5BE36AC62866}" type="presOf" srcId="{8EABAC7F-6734-49F4-BC57-22810E5EAA44}" destId="{5F1E79BD-0622-4CB7-81C7-F9AB80EF49B7}" srcOrd="0" destOrd="0" presId="urn:microsoft.com/office/officeart/2018/2/layout/IconCircleList"/>
    <dgm:cxn modelId="{BD4C58EF-FCD7-4FCE-B75F-42BA0C07E5BB}" type="presOf" srcId="{AAF1B502-3B95-40D9-874C-065A0CB780B7}" destId="{5EE9E0F6-55DD-4AA1-A2CB-2E570CAE4774}" srcOrd="0" destOrd="0" presId="urn:microsoft.com/office/officeart/2018/2/layout/IconCircleList"/>
    <dgm:cxn modelId="{38E99CB5-E78C-4DD2-8FB8-C234F522EB63}" type="presParOf" srcId="{D4ED4F74-6D37-4216-B834-33D0234563FD}" destId="{0B222836-33B3-4CA3-83B6-72018232369B}" srcOrd="0" destOrd="0" presId="urn:microsoft.com/office/officeart/2018/2/layout/IconCircleList"/>
    <dgm:cxn modelId="{C5F93001-079D-4888-9F2A-BC7F61F01D67}" type="presParOf" srcId="{0B222836-33B3-4CA3-83B6-72018232369B}" destId="{7BFEA868-3557-49F1-8E6B-7F733CF8C393}" srcOrd="0" destOrd="0" presId="urn:microsoft.com/office/officeart/2018/2/layout/IconCircleList"/>
    <dgm:cxn modelId="{0843C5D5-B8B2-4EE7-AF5A-EC9B959CB00E}" type="presParOf" srcId="{7BFEA868-3557-49F1-8E6B-7F733CF8C393}" destId="{EEB2FE39-B67D-439B-B530-BA9AC0DA8A73}" srcOrd="0" destOrd="0" presId="urn:microsoft.com/office/officeart/2018/2/layout/IconCircleList"/>
    <dgm:cxn modelId="{6C1EB948-B9F1-44A3-9D2C-16DDA0695AE1}" type="presParOf" srcId="{7BFEA868-3557-49F1-8E6B-7F733CF8C393}" destId="{05B9956B-BA71-4787-865A-EBAE65A893D9}" srcOrd="1" destOrd="0" presId="urn:microsoft.com/office/officeart/2018/2/layout/IconCircleList"/>
    <dgm:cxn modelId="{E8FCCB92-954C-44C4-B55A-7E24D1145E52}" type="presParOf" srcId="{7BFEA868-3557-49F1-8E6B-7F733CF8C393}" destId="{EA81FFE5-D859-4816-83D2-269E3355EB1E}" srcOrd="2" destOrd="0" presId="urn:microsoft.com/office/officeart/2018/2/layout/IconCircleList"/>
    <dgm:cxn modelId="{AE14125B-CAC0-46C0-8870-E31F6AD093CF}" type="presParOf" srcId="{7BFEA868-3557-49F1-8E6B-7F733CF8C393}" destId="{0D254201-373D-4400-8D6E-10F387188FA6}" srcOrd="3" destOrd="0" presId="urn:microsoft.com/office/officeart/2018/2/layout/IconCircleList"/>
    <dgm:cxn modelId="{F9F67EF6-0F7A-4D41-95C1-4E4CC3DB0948}" type="presParOf" srcId="{0B222836-33B3-4CA3-83B6-72018232369B}" destId="{5EE9E0F6-55DD-4AA1-A2CB-2E570CAE4774}" srcOrd="1" destOrd="0" presId="urn:microsoft.com/office/officeart/2018/2/layout/IconCircleList"/>
    <dgm:cxn modelId="{C4C0C054-7495-4318-BD10-2FA1C781F8FC}" type="presParOf" srcId="{0B222836-33B3-4CA3-83B6-72018232369B}" destId="{FFB374C8-2A94-43A2-A44D-ECB4CE5497A3}" srcOrd="2" destOrd="0" presId="urn:microsoft.com/office/officeart/2018/2/layout/IconCircleList"/>
    <dgm:cxn modelId="{33C938BC-CB65-4DB3-B043-2C028E40751B}" type="presParOf" srcId="{FFB374C8-2A94-43A2-A44D-ECB4CE5497A3}" destId="{7804F62C-0CAE-468B-9603-0108034CC812}" srcOrd="0" destOrd="0" presId="urn:microsoft.com/office/officeart/2018/2/layout/IconCircleList"/>
    <dgm:cxn modelId="{ADCA7A78-0B44-4260-A1F0-17DE94252DD0}" type="presParOf" srcId="{FFB374C8-2A94-43A2-A44D-ECB4CE5497A3}" destId="{064F31C4-EC18-41FC-A725-EB01130D02DD}" srcOrd="1" destOrd="0" presId="urn:microsoft.com/office/officeart/2018/2/layout/IconCircleList"/>
    <dgm:cxn modelId="{3FC65056-B1C2-4400-823D-E129E4D7BA1F}" type="presParOf" srcId="{FFB374C8-2A94-43A2-A44D-ECB4CE5497A3}" destId="{05225A9B-838E-4E67-8717-5BF09ED07EE5}" srcOrd="2" destOrd="0" presId="urn:microsoft.com/office/officeart/2018/2/layout/IconCircleList"/>
    <dgm:cxn modelId="{EB6DED9A-BA81-47F3-93FA-0BE13FFC2562}" type="presParOf" srcId="{FFB374C8-2A94-43A2-A44D-ECB4CE5497A3}" destId="{5F1E79BD-0622-4CB7-81C7-F9AB80EF49B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E5186-5B9E-48EA-B849-79F79C46376B}">
      <dsp:nvSpPr>
        <dsp:cNvPr id="0" name=""/>
        <dsp:cNvSpPr/>
      </dsp:nvSpPr>
      <dsp:spPr>
        <a:xfrm>
          <a:off x="316842" y="945265"/>
          <a:ext cx="977906" cy="9779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42973C-D4C4-433A-AF41-F4F9D3F98390}">
      <dsp:nvSpPr>
        <dsp:cNvPr id="0" name=""/>
        <dsp:cNvSpPr/>
      </dsp:nvSpPr>
      <dsp:spPr>
        <a:xfrm>
          <a:off x="525248" y="1153671"/>
          <a:ext cx="561093" cy="5610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C2F3F-54E7-41D3-BE7D-78A1C168C0C8}">
      <dsp:nvSpPr>
        <dsp:cNvPr id="0" name=""/>
        <dsp:cNvSpPr/>
      </dsp:nvSpPr>
      <dsp:spPr>
        <a:xfrm>
          <a:off x="4232" y="2227765"/>
          <a:ext cx="1603125" cy="64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Dataset Overview</a:t>
          </a:r>
        </a:p>
      </dsp:txBody>
      <dsp:txXfrm>
        <a:off x="4232" y="2227765"/>
        <a:ext cx="1603125" cy="641250"/>
      </dsp:txXfrm>
    </dsp:sp>
    <dsp:sp modelId="{F2606B04-830F-4F28-82FE-BAB5D76FD566}">
      <dsp:nvSpPr>
        <dsp:cNvPr id="0" name=""/>
        <dsp:cNvSpPr/>
      </dsp:nvSpPr>
      <dsp:spPr>
        <a:xfrm>
          <a:off x="2200514" y="945265"/>
          <a:ext cx="977906" cy="97790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840952-E5A4-475C-A038-92CAFF34C600}">
      <dsp:nvSpPr>
        <dsp:cNvPr id="0" name=""/>
        <dsp:cNvSpPr/>
      </dsp:nvSpPr>
      <dsp:spPr>
        <a:xfrm>
          <a:off x="2408920" y="1153671"/>
          <a:ext cx="561093" cy="5610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CE8AB4-A5E2-49DC-A1A4-15B999CEB728}">
      <dsp:nvSpPr>
        <dsp:cNvPr id="0" name=""/>
        <dsp:cNvSpPr/>
      </dsp:nvSpPr>
      <dsp:spPr>
        <a:xfrm>
          <a:off x="1887904" y="2227765"/>
          <a:ext cx="1603125" cy="64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Data Prepossessing </a:t>
          </a:r>
        </a:p>
      </dsp:txBody>
      <dsp:txXfrm>
        <a:off x="1887904" y="2227765"/>
        <a:ext cx="1603125" cy="641250"/>
      </dsp:txXfrm>
    </dsp:sp>
    <dsp:sp modelId="{BEA3DF24-70AD-4D1F-BB74-2A7A0806F7CB}">
      <dsp:nvSpPr>
        <dsp:cNvPr id="0" name=""/>
        <dsp:cNvSpPr/>
      </dsp:nvSpPr>
      <dsp:spPr>
        <a:xfrm>
          <a:off x="4084185" y="945265"/>
          <a:ext cx="977906" cy="97790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4E5CA-5549-4B41-B7C1-0CBFD8C96ED8}">
      <dsp:nvSpPr>
        <dsp:cNvPr id="0" name=""/>
        <dsp:cNvSpPr/>
      </dsp:nvSpPr>
      <dsp:spPr>
        <a:xfrm>
          <a:off x="4292592" y="1153671"/>
          <a:ext cx="561093" cy="5610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D584CF-B475-4F1A-AA8C-70D1F9B2E4AF}">
      <dsp:nvSpPr>
        <dsp:cNvPr id="0" name=""/>
        <dsp:cNvSpPr/>
      </dsp:nvSpPr>
      <dsp:spPr>
        <a:xfrm>
          <a:off x="3771576" y="2227765"/>
          <a:ext cx="1603125" cy="64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300" kern="1200"/>
            <a:t>Analysis of Attack Distribution</a:t>
          </a:r>
          <a:endParaRPr lang="en-US" sz="1300" kern="1200"/>
        </a:p>
      </dsp:txBody>
      <dsp:txXfrm>
        <a:off x="3771576" y="2227765"/>
        <a:ext cx="1603125" cy="641250"/>
      </dsp:txXfrm>
    </dsp:sp>
    <dsp:sp modelId="{CA7567D8-C5ED-43BD-AC3E-70F32CCA3443}">
      <dsp:nvSpPr>
        <dsp:cNvPr id="0" name=""/>
        <dsp:cNvSpPr/>
      </dsp:nvSpPr>
      <dsp:spPr>
        <a:xfrm>
          <a:off x="5967857" y="945265"/>
          <a:ext cx="977906" cy="97790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97DC1-F778-4477-AE1C-9677F50187ED}">
      <dsp:nvSpPr>
        <dsp:cNvPr id="0" name=""/>
        <dsp:cNvSpPr/>
      </dsp:nvSpPr>
      <dsp:spPr>
        <a:xfrm>
          <a:off x="6176264" y="1153671"/>
          <a:ext cx="561093" cy="5610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318DC-B54E-46C7-845F-9B259BEE0B79}">
      <dsp:nvSpPr>
        <dsp:cNvPr id="0" name=""/>
        <dsp:cNvSpPr/>
      </dsp:nvSpPr>
      <dsp:spPr>
        <a:xfrm>
          <a:off x="5655248" y="2227765"/>
          <a:ext cx="1603125" cy="64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300" kern="1200"/>
            <a:t>Analysis of Attack Types</a:t>
          </a:r>
          <a:endParaRPr lang="en-US" sz="1300" kern="1200"/>
        </a:p>
      </dsp:txBody>
      <dsp:txXfrm>
        <a:off x="5655248" y="2227765"/>
        <a:ext cx="1603125" cy="641250"/>
      </dsp:txXfrm>
    </dsp:sp>
    <dsp:sp modelId="{D1CF7E74-4AF8-479B-868E-FDCB79792311}">
      <dsp:nvSpPr>
        <dsp:cNvPr id="0" name=""/>
        <dsp:cNvSpPr/>
      </dsp:nvSpPr>
      <dsp:spPr>
        <a:xfrm>
          <a:off x="7851529" y="945265"/>
          <a:ext cx="977906" cy="97790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6E845-BBD5-4116-94D4-065BF35AD2CC}">
      <dsp:nvSpPr>
        <dsp:cNvPr id="0" name=""/>
        <dsp:cNvSpPr/>
      </dsp:nvSpPr>
      <dsp:spPr>
        <a:xfrm>
          <a:off x="8059935" y="1153671"/>
          <a:ext cx="561093" cy="56109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4C219-9538-4D40-B7F3-5A5EFEAE19D5}">
      <dsp:nvSpPr>
        <dsp:cNvPr id="0" name=""/>
        <dsp:cNvSpPr/>
      </dsp:nvSpPr>
      <dsp:spPr>
        <a:xfrm>
          <a:off x="7538920" y="2227765"/>
          <a:ext cx="1603125" cy="64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300" kern="1200"/>
            <a:t>Temporal Analysis</a:t>
          </a:r>
          <a:endParaRPr lang="en-US" sz="1300" kern="1200"/>
        </a:p>
      </dsp:txBody>
      <dsp:txXfrm>
        <a:off x="7538920" y="2227765"/>
        <a:ext cx="1603125" cy="641250"/>
      </dsp:txXfrm>
    </dsp:sp>
    <dsp:sp modelId="{3CEF71F3-864C-453E-ADA1-2E48961D8C15}">
      <dsp:nvSpPr>
        <dsp:cNvPr id="0" name=""/>
        <dsp:cNvSpPr/>
      </dsp:nvSpPr>
      <dsp:spPr>
        <a:xfrm>
          <a:off x="9735201" y="945265"/>
          <a:ext cx="977906" cy="9779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7CFA2D-ED49-42EC-851B-F1E2F857D3B0}">
      <dsp:nvSpPr>
        <dsp:cNvPr id="0" name=""/>
        <dsp:cNvSpPr/>
      </dsp:nvSpPr>
      <dsp:spPr>
        <a:xfrm>
          <a:off x="9943607" y="1153671"/>
          <a:ext cx="561093" cy="56109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41BEC-E949-4893-8029-CA59AE49BB00}">
      <dsp:nvSpPr>
        <dsp:cNvPr id="0" name=""/>
        <dsp:cNvSpPr/>
      </dsp:nvSpPr>
      <dsp:spPr>
        <a:xfrm>
          <a:off x="9422592" y="2227765"/>
          <a:ext cx="1603125" cy="64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Future Analysis</a:t>
          </a:r>
        </a:p>
      </dsp:txBody>
      <dsp:txXfrm>
        <a:off x="9422592" y="2227765"/>
        <a:ext cx="1603125" cy="641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649D14-8072-4C5E-9ED3-069748EED355}">
      <dsp:nvSpPr>
        <dsp:cNvPr id="0" name=""/>
        <dsp:cNvSpPr/>
      </dsp:nvSpPr>
      <dsp:spPr>
        <a:xfrm>
          <a:off x="686474" y="242140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42226-CB34-4432-A097-6231B59F04D7}">
      <dsp:nvSpPr>
        <dsp:cNvPr id="0" name=""/>
        <dsp:cNvSpPr/>
      </dsp:nvSpPr>
      <dsp:spPr>
        <a:xfrm>
          <a:off x="1110599" y="666265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80AE01-8FC3-4D97-B5B3-152E0B48F04C}">
      <dsp:nvSpPr>
        <dsp:cNvPr id="0" name=""/>
        <dsp:cNvSpPr/>
      </dsp:nvSpPr>
      <dsp:spPr>
        <a:xfrm>
          <a:off x="50287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/>
            <a:t>Source: Dataset is taken from Kaggle</a:t>
          </a:r>
          <a:endParaRPr lang="en-US" sz="1500" kern="1200"/>
        </a:p>
      </dsp:txBody>
      <dsp:txXfrm>
        <a:off x="50287" y="2852140"/>
        <a:ext cx="3262500" cy="720000"/>
      </dsp:txXfrm>
    </dsp:sp>
    <dsp:sp modelId="{32939A9B-79CB-47A8-840A-6113C9D91ED6}">
      <dsp:nvSpPr>
        <dsp:cNvPr id="0" name=""/>
        <dsp:cNvSpPr/>
      </dsp:nvSpPr>
      <dsp:spPr>
        <a:xfrm>
          <a:off x="4519912" y="242140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018A4-8121-4D8C-A20A-6AEAE04FC266}">
      <dsp:nvSpPr>
        <dsp:cNvPr id="0" name=""/>
        <dsp:cNvSpPr/>
      </dsp:nvSpPr>
      <dsp:spPr>
        <a:xfrm>
          <a:off x="4944037" y="666265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DF334-F9EF-4072-977F-810B2A1D10FE}">
      <dsp:nvSpPr>
        <dsp:cNvPr id="0" name=""/>
        <dsp:cNvSpPr/>
      </dsp:nvSpPr>
      <dsp:spPr>
        <a:xfrm>
          <a:off x="3883725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/>
            <a:t>Duration: The dataset records cyber attacks from January 1, 2020, to October 11, 2023.</a:t>
          </a:r>
          <a:endParaRPr lang="en-US" sz="1500" kern="1200"/>
        </a:p>
      </dsp:txBody>
      <dsp:txXfrm>
        <a:off x="3883725" y="2852140"/>
        <a:ext cx="3262500" cy="720000"/>
      </dsp:txXfrm>
    </dsp:sp>
    <dsp:sp modelId="{70EAE0B3-C5FE-44E8-B49A-D941129D5DAC}">
      <dsp:nvSpPr>
        <dsp:cNvPr id="0" name=""/>
        <dsp:cNvSpPr/>
      </dsp:nvSpPr>
      <dsp:spPr>
        <a:xfrm>
          <a:off x="8353350" y="242140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8A4DE9-B9CD-45C3-8F5A-8903A1A28A4A}">
      <dsp:nvSpPr>
        <dsp:cNvPr id="0" name=""/>
        <dsp:cNvSpPr/>
      </dsp:nvSpPr>
      <dsp:spPr>
        <a:xfrm>
          <a:off x="8777475" y="666265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8C2FD-EDC7-4183-BE95-BB4E73388E94}">
      <dsp:nvSpPr>
        <dsp:cNvPr id="0" name=""/>
        <dsp:cNvSpPr/>
      </dsp:nvSpPr>
      <dsp:spPr>
        <a:xfrm>
          <a:off x="7717162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/>
            <a:t>Shape: The records cover 40,000 data entries and include 25 different columns.</a:t>
          </a:r>
          <a:endParaRPr lang="en-US" sz="1500" kern="1200"/>
        </a:p>
      </dsp:txBody>
      <dsp:txXfrm>
        <a:off x="7717162" y="2852140"/>
        <a:ext cx="3262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B2FE39-B67D-439B-B530-BA9AC0DA8A73}">
      <dsp:nvSpPr>
        <dsp:cNvPr id="0" name=""/>
        <dsp:cNvSpPr/>
      </dsp:nvSpPr>
      <dsp:spPr>
        <a:xfrm>
          <a:off x="6409" y="1177874"/>
          <a:ext cx="1458532" cy="14585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B9956B-BA71-4787-865A-EBAE65A893D9}">
      <dsp:nvSpPr>
        <dsp:cNvPr id="0" name=""/>
        <dsp:cNvSpPr/>
      </dsp:nvSpPr>
      <dsp:spPr>
        <a:xfrm>
          <a:off x="312701" y="1484166"/>
          <a:ext cx="845948" cy="8459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254201-373D-4400-8D6E-10F387188FA6}">
      <dsp:nvSpPr>
        <dsp:cNvPr id="0" name=""/>
        <dsp:cNvSpPr/>
      </dsp:nvSpPr>
      <dsp:spPr>
        <a:xfrm>
          <a:off x="1777484" y="1177874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Using Machine Learning </a:t>
          </a:r>
        </a:p>
      </dsp:txBody>
      <dsp:txXfrm>
        <a:off x="1777484" y="1177874"/>
        <a:ext cx="3437969" cy="1458532"/>
      </dsp:txXfrm>
    </dsp:sp>
    <dsp:sp modelId="{7804F62C-0CAE-468B-9603-0108034CC812}">
      <dsp:nvSpPr>
        <dsp:cNvPr id="0" name=""/>
        <dsp:cNvSpPr/>
      </dsp:nvSpPr>
      <dsp:spPr>
        <a:xfrm>
          <a:off x="5814495" y="1177874"/>
          <a:ext cx="1458532" cy="145853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F31C4-EC18-41FC-A725-EB01130D02DD}">
      <dsp:nvSpPr>
        <dsp:cNvPr id="0" name=""/>
        <dsp:cNvSpPr/>
      </dsp:nvSpPr>
      <dsp:spPr>
        <a:xfrm>
          <a:off x="6120786" y="1484166"/>
          <a:ext cx="845948" cy="8459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1E79BD-0622-4CB7-81C7-F9AB80EF49B7}">
      <dsp:nvSpPr>
        <dsp:cNvPr id="0" name=""/>
        <dsp:cNvSpPr/>
      </dsp:nvSpPr>
      <dsp:spPr>
        <a:xfrm>
          <a:off x="7585570" y="1177874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Add more columns to the analysis</a:t>
          </a:r>
        </a:p>
      </dsp:txBody>
      <dsp:txXfrm>
        <a:off x="7585570" y="1177874"/>
        <a:ext cx="3437969" cy="1458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947E9-D5D2-430A-891E-BD5FBA7F0868}" type="datetimeFigureOut">
              <a:rPr lang="en-CA" smtClean="0"/>
              <a:t>2024-07-29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1F55A-C9B3-4BD2-B2C7-1CAD2D7225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3904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Speaker notes: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focus for this activity 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the Microsoft 365 Compliance vision.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 Microsoft’s approach to providing integrated compliance. . 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67AC6-1745-44BD-9303-F8824A78EC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186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Speaker notes: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focus for this activity 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the Microsoft 365 Compliance vision.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 Microsoft’s approach to providing integrated compliance. . 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67AC6-1745-44BD-9303-F8824A78EC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613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Speaker notes: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focus for this activity 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the Microsoft 365 Compliance vision.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 Microsoft’s approach to providing integrated compliance. . 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67AC6-1745-44BD-9303-F8824A78EC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381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Speaker notes: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focus for this activity 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the Microsoft 365 Compliance vision.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 Microsoft’s approach to providing integrated compliance. . 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67AC6-1745-44BD-9303-F8824A78EC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180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Speaker notes: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focus for this activity 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the Microsoft 365 Compliance vision.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 Microsoft’s approach to providing integrated compliance. . 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67AC6-1745-44BD-9303-F8824A78EC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118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Speaker notes: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focus for this activity 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the Microsoft 365 Compliance vision.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 Microsoft’s approach to providing integrated compliance. . 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67AC6-1745-44BD-9303-F8824A78EC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0908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Speaker notes: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focus for this activity 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the Microsoft 365 Compliance vision.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 Microsoft’s approach to providing integrated compliance. . 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67AC6-1745-44BD-9303-F8824A78EC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660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Speaker notes: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focus for this activity 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the Microsoft 365 Compliance vision.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 Microsoft’s approach to providing integrated compliance. . 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67AC6-1745-44BD-9303-F8824A78EC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972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559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93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7/29/2024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90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E2B31721-F16D-E549-98B2-EFA7A505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35824"/>
            <a:ext cx="11336039" cy="7440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two columns icons and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4361F3B-652D-A34A-BEC9-A6124CB390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6423" y="1083831"/>
            <a:ext cx="11339774" cy="35307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86474819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7/29/2024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60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7/29/2024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02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74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121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767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45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7/29/2024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32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56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2879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72" r:id="rId12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hyperlink" Target="file:///C:\Users\AncAdmin\Desktop\Cybersec%20attacks-ISP\Cyber_attack_analysis\Attack_type.html" TargetMode="Externa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Green Lock In A 3D Electronic System">
            <a:extLst>
              <a:ext uri="{FF2B5EF4-FFF2-40B4-BE49-F238E27FC236}">
                <a16:creationId xmlns:a16="http://schemas.microsoft.com/office/drawing/2014/main" id="{EE513E32-7DEB-5EA7-54E7-2B47C57B92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127B06-E962-0445-F303-B8501C2B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Cyber Attacks Analysis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224FE-33DD-F41D-BC43-00B5D5F9E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277032"/>
            <a:ext cx="10902016" cy="14453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done by: Fatema Alasbahi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Date: July 30</a:t>
            </a:r>
            <a:r>
              <a:rPr lang="en-US" sz="1800" baseline="30000" dirty="0">
                <a:solidFill>
                  <a:schemeClr val="bg1"/>
                </a:solidFill>
              </a:rPr>
              <a:t>th</a:t>
            </a:r>
            <a:r>
              <a:rPr lang="en-US" sz="1800" dirty="0">
                <a:solidFill>
                  <a:schemeClr val="bg1"/>
                </a:solidFill>
              </a:rPr>
              <a:t> 2024</a:t>
            </a:r>
            <a:endParaRPr lang="en-CA" sz="18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3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791C44-F2C6-4D4F-9852-CC27103F7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12" y="544716"/>
            <a:ext cx="6582416" cy="492443"/>
          </a:xfrm>
        </p:spPr>
        <p:txBody>
          <a:bodyPr>
            <a:normAutofit fontScale="90000"/>
          </a:bodyPr>
          <a:lstStyle/>
          <a:p>
            <a:r>
              <a:rPr lang="en-US" sz="3200" spc="-20" dirty="0"/>
              <a:t>Attack Type Distribution 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CB683A-657A-487A-8F18-4B56035EE375}"/>
              </a:ext>
            </a:extLst>
          </p:cNvPr>
          <p:cNvSpPr txBox="1">
            <a:spLocks/>
          </p:cNvSpPr>
          <p:nvPr/>
        </p:nvSpPr>
        <p:spPr>
          <a:xfrm>
            <a:off x="584200" y="1159502"/>
            <a:ext cx="61372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000" spc="-20" dirty="0"/>
              <a:t>with Malware Indicators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Pen" title="Icon of a surface pen with a drawn line below it">
            <a:extLst>
              <a:ext uri="{FF2B5EF4-FFF2-40B4-BE49-F238E27FC236}">
                <a16:creationId xmlns:a16="http://schemas.microsoft.com/office/drawing/2014/main" id="{BF9CEBE2-1264-4364-8544-A10A83C30DD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8948" y="2235037"/>
            <a:ext cx="360915" cy="365760"/>
          </a:xfrm>
          <a:custGeom>
            <a:avLst/>
            <a:gdLst>
              <a:gd name="T0" fmla="*/ 222 w 326"/>
              <a:gd name="T1" fmla="*/ 329 h 329"/>
              <a:gd name="T2" fmla="*/ 211 w 326"/>
              <a:gd name="T3" fmla="*/ 308 h 329"/>
              <a:gd name="T4" fmla="*/ 187 w 326"/>
              <a:gd name="T5" fmla="*/ 128 h 329"/>
              <a:gd name="T6" fmla="*/ 149 w 326"/>
              <a:gd name="T7" fmla="*/ 49 h 329"/>
              <a:gd name="T8" fmla="*/ 144 w 326"/>
              <a:gd name="T9" fmla="*/ 44 h 329"/>
              <a:gd name="T10" fmla="*/ 138 w 326"/>
              <a:gd name="T11" fmla="*/ 45 h 329"/>
              <a:gd name="T12" fmla="*/ 114 w 326"/>
              <a:gd name="T13" fmla="*/ 57 h 329"/>
              <a:gd name="T14" fmla="*/ 87 w 326"/>
              <a:gd name="T15" fmla="*/ 26 h 329"/>
              <a:gd name="T16" fmla="*/ 78 w 326"/>
              <a:gd name="T17" fmla="*/ 7 h 329"/>
              <a:gd name="T18" fmla="*/ 64 w 326"/>
              <a:gd name="T19" fmla="*/ 3 h 329"/>
              <a:gd name="T20" fmla="*/ 50 w 326"/>
              <a:gd name="T21" fmla="*/ 10 h 329"/>
              <a:gd name="T22" fmla="*/ 44 w 326"/>
              <a:gd name="T23" fmla="*/ 24 h 329"/>
              <a:gd name="T24" fmla="*/ 53 w 326"/>
              <a:gd name="T25" fmla="*/ 42 h 329"/>
              <a:gd name="T26" fmla="*/ 215 w 326"/>
              <a:gd name="T27" fmla="*/ 265 h 329"/>
              <a:gd name="T28" fmla="*/ 212 w 326"/>
              <a:gd name="T29" fmla="*/ 256 h 329"/>
              <a:gd name="T30" fmla="*/ 100 w 326"/>
              <a:gd name="T31" fmla="*/ 28 h 329"/>
              <a:gd name="T32" fmla="*/ 90 w 326"/>
              <a:gd name="T33" fmla="*/ 24 h 329"/>
              <a:gd name="T34" fmla="*/ 52 w 326"/>
              <a:gd name="T35" fmla="*/ 43 h 329"/>
              <a:gd name="T36" fmla="*/ 49 w 326"/>
              <a:gd name="T37" fmla="*/ 53 h 329"/>
              <a:gd name="T38" fmla="*/ 163 w 326"/>
              <a:gd name="T39" fmla="*/ 285 h 329"/>
              <a:gd name="T40" fmla="*/ 167 w 326"/>
              <a:gd name="T41" fmla="*/ 290 h 329"/>
              <a:gd name="T42" fmla="*/ 171 w 326"/>
              <a:gd name="T43" fmla="*/ 293 h 329"/>
              <a:gd name="T44" fmla="*/ 210 w 326"/>
              <a:gd name="T45" fmla="*/ 308 h 329"/>
              <a:gd name="T46" fmla="*/ 212 w 326"/>
              <a:gd name="T47" fmla="*/ 308 h 329"/>
              <a:gd name="T48" fmla="*/ 216 w 326"/>
              <a:gd name="T49" fmla="*/ 273 h 329"/>
              <a:gd name="T50" fmla="*/ 215 w 326"/>
              <a:gd name="T51" fmla="*/ 265 h 329"/>
              <a:gd name="T52" fmla="*/ 215 w 326"/>
              <a:gd name="T53" fmla="*/ 265 h 329"/>
              <a:gd name="T54" fmla="*/ 39 w 326"/>
              <a:gd name="T55" fmla="*/ 133 h 329"/>
              <a:gd name="T56" fmla="*/ 32 w 326"/>
              <a:gd name="T57" fmla="*/ 133 h 329"/>
              <a:gd name="T58" fmla="*/ 0 w 326"/>
              <a:gd name="T59" fmla="*/ 166 h 329"/>
              <a:gd name="T60" fmla="*/ 0 w 326"/>
              <a:gd name="T61" fmla="*/ 166 h 329"/>
              <a:gd name="T62" fmla="*/ 33 w 326"/>
              <a:gd name="T63" fmla="*/ 197 h 329"/>
              <a:gd name="T64" fmla="*/ 74 w 326"/>
              <a:gd name="T65" fmla="*/ 196 h 329"/>
              <a:gd name="T66" fmla="*/ 253 w 326"/>
              <a:gd name="T67" fmla="*/ 327 h 329"/>
              <a:gd name="T68" fmla="*/ 261 w 326"/>
              <a:gd name="T69" fmla="*/ 327 h 329"/>
              <a:gd name="T70" fmla="*/ 325 w 326"/>
              <a:gd name="T71" fmla="*/ 261 h 329"/>
              <a:gd name="T72" fmla="*/ 325 w 326"/>
              <a:gd name="T73" fmla="*/ 261 h 329"/>
              <a:gd name="T74" fmla="*/ 259 w 326"/>
              <a:gd name="T75" fmla="*/ 198 h 329"/>
              <a:gd name="T76" fmla="*/ 227 w 326"/>
              <a:gd name="T77" fmla="*/ 198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6" h="329">
                <a:moveTo>
                  <a:pt x="222" y="329"/>
                </a:moveTo>
                <a:cubicBezTo>
                  <a:pt x="211" y="308"/>
                  <a:pt x="211" y="308"/>
                  <a:pt x="211" y="308"/>
                </a:cubicBezTo>
                <a:moveTo>
                  <a:pt x="187" y="128"/>
                </a:moveTo>
                <a:cubicBezTo>
                  <a:pt x="149" y="49"/>
                  <a:pt x="149" y="49"/>
                  <a:pt x="149" y="49"/>
                </a:cubicBezTo>
                <a:cubicBezTo>
                  <a:pt x="149" y="49"/>
                  <a:pt x="147" y="45"/>
                  <a:pt x="144" y="44"/>
                </a:cubicBezTo>
                <a:cubicBezTo>
                  <a:pt x="141" y="43"/>
                  <a:pt x="138" y="45"/>
                  <a:pt x="138" y="45"/>
                </a:cubicBezTo>
                <a:cubicBezTo>
                  <a:pt x="114" y="57"/>
                  <a:pt x="114" y="57"/>
                  <a:pt x="114" y="57"/>
                </a:cubicBezTo>
                <a:moveTo>
                  <a:pt x="87" y="26"/>
                </a:moveTo>
                <a:cubicBezTo>
                  <a:pt x="78" y="7"/>
                  <a:pt x="78" y="7"/>
                  <a:pt x="78" y="7"/>
                </a:cubicBezTo>
                <a:cubicBezTo>
                  <a:pt x="76" y="2"/>
                  <a:pt x="69" y="0"/>
                  <a:pt x="64" y="3"/>
                </a:cubicBezTo>
                <a:cubicBezTo>
                  <a:pt x="50" y="10"/>
                  <a:pt x="50" y="10"/>
                  <a:pt x="50" y="10"/>
                </a:cubicBezTo>
                <a:cubicBezTo>
                  <a:pt x="44" y="13"/>
                  <a:pt x="42" y="19"/>
                  <a:pt x="44" y="24"/>
                </a:cubicBezTo>
                <a:cubicBezTo>
                  <a:pt x="53" y="42"/>
                  <a:pt x="53" y="42"/>
                  <a:pt x="53" y="42"/>
                </a:cubicBezTo>
                <a:moveTo>
                  <a:pt x="215" y="265"/>
                </a:moveTo>
                <a:cubicBezTo>
                  <a:pt x="215" y="262"/>
                  <a:pt x="212" y="256"/>
                  <a:pt x="212" y="256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98" y="24"/>
                  <a:pt x="93" y="23"/>
                  <a:pt x="90" y="24"/>
                </a:cubicBezTo>
                <a:cubicBezTo>
                  <a:pt x="52" y="43"/>
                  <a:pt x="52" y="43"/>
                  <a:pt x="52" y="43"/>
                </a:cubicBezTo>
                <a:cubicBezTo>
                  <a:pt x="49" y="45"/>
                  <a:pt x="47" y="49"/>
                  <a:pt x="49" y="53"/>
                </a:cubicBezTo>
                <a:cubicBezTo>
                  <a:pt x="163" y="285"/>
                  <a:pt x="163" y="285"/>
                  <a:pt x="163" y="285"/>
                </a:cubicBezTo>
                <a:cubicBezTo>
                  <a:pt x="163" y="285"/>
                  <a:pt x="165" y="288"/>
                  <a:pt x="167" y="290"/>
                </a:cubicBezTo>
                <a:cubicBezTo>
                  <a:pt x="168" y="291"/>
                  <a:pt x="171" y="293"/>
                  <a:pt x="171" y="293"/>
                </a:cubicBezTo>
                <a:cubicBezTo>
                  <a:pt x="181" y="298"/>
                  <a:pt x="207" y="309"/>
                  <a:pt x="210" y="308"/>
                </a:cubicBezTo>
                <a:cubicBezTo>
                  <a:pt x="210" y="308"/>
                  <a:pt x="211" y="308"/>
                  <a:pt x="212" y="308"/>
                </a:cubicBezTo>
                <a:cubicBezTo>
                  <a:pt x="214" y="306"/>
                  <a:pt x="215" y="285"/>
                  <a:pt x="216" y="273"/>
                </a:cubicBezTo>
                <a:cubicBezTo>
                  <a:pt x="216" y="268"/>
                  <a:pt x="215" y="265"/>
                  <a:pt x="215" y="265"/>
                </a:cubicBezTo>
                <a:cubicBezTo>
                  <a:pt x="215" y="265"/>
                  <a:pt x="215" y="267"/>
                  <a:pt x="215" y="265"/>
                </a:cubicBezTo>
                <a:close/>
                <a:moveTo>
                  <a:pt x="39" y="133"/>
                </a:moveTo>
                <a:cubicBezTo>
                  <a:pt x="32" y="133"/>
                  <a:pt x="32" y="133"/>
                  <a:pt x="32" y="133"/>
                </a:cubicBezTo>
                <a:cubicBezTo>
                  <a:pt x="14" y="134"/>
                  <a:pt x="0" y="148"/>
                  <a:pt x="0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1" y="183"/>
                  <a:pt x="15" y="197"/>
                  <a:pt x="33" y="197"/>
                </a:cubicBezTo>
                <a:cubicBezTo>
                  <a:pt x="74" y="196"/>
                  <a:pt x="74" y="196"/>
                  <a:pt x="74" y="196"/>
                </a:cubicBezTo>
                <a:moveTo>
                  <a:pt x="253" y="327"/>
                </a:moveTo>
                <a:cubicBezTo>
                  <a:pt x="261" y="327"/>
                  <a:pt x="261" y="327"/>
                  <a:pt x="261" y="327"/>
                </a:cubicBezTo>
                <a:cubicBezTo>
                  <a:pt x="297" y="327"/>
                  <a:pt x="326" y="297"/>
                  <a:pt x="325" y="261"/>
                </a:cubicBezTo>
                <a:cubicBezTo>
                  <a:pt x="325" y="261"/>
                  <a:pt x="325" y="261"/>
                  <a:pt x="325" y="261"/>
                </a:cubicBezTo>
                <a:cubicBezTo>
                  <a:pt x="324" y="226"/>
                  <a:pt x="295" y="197"/>
                  <a:pt x="259" y="198"/>
                </a:cubicBezTo>
                <a:cubicBezTo>
                  <a:pt x="227" y="198"/>
                  <a:pt x="227" y="198"/>
                  <a:pt x="227" y="198"/>
                </a:cubicBezTo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B0E569E-E02F-42B0-9735-AE37878D2E2D}"/>
              </a:ext>
            </a:extLst>
          </p:cNvPr>
          <p:cNvSpPr txBox="1">
            <a:spLocks/>
          </p:cNvSpPr>
          <p:nvPr/>
        </p:nvSpPr>
        <p:spPr>
          <a:xfrm>
            <a:off x="1215340" y="2028181"/>
            <a:ext cx="3747492" cy="812456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The "Attack Type Distribution with Malware Indicators" plot visualizes the frequency of different attack types alongside associated malware indicators.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5" name="Straight Connector 14" title="Line">
            <a:extLst>
              <a:ext uri="{FF2B5EF4-FFF2-40B4-BE49-F238E27FC236}">
                <a16:creationId xmlns:a16="http://schemas.microsoft.com/office/drawing/2014/main" id="{DA1557D8-98A8-4B06-A598-CE84F6713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09" y="3059089"/>
            <a:ext cx="47631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E78739DB-8CDC-4CEE-AEF3-6E0105C69199}"/>
              </a:ext>
            </a:extLst>
          </p:cNvPr>
          <p:cNvSpPr txBox="1">
            <a:spLocks/>
          </p:cNvSpPr>
          <p:nvPr/>
        </p:nvSpPr>
        <p:spPr>
          <a:xfrm>
            <a:off x="1156346" y="3255000"/>
            <a:ext cx="3806486" cy="983240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This analysis helps identify patterns and correlations between specific attack types and the presence of malware, aiding in targeted security measures.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hand_2" title="Icon of a hand held out">
            <a:extLst>
              <a:ext uri="{FF2B5EF4-FFF2-40B4-BE49-F238E27FC236}">
                <a16:creationId xmlns:a16="http://schemas.microsoft.com/office/drawing/2014/main" id="{D64B477B-92DB-4B4C-914F-A160B43A8E0E}"/>
              </a:ext>
            </a:extLst>
          </p:cNvPr>
          <p:cNvSpPr>
            <a:spLocks noChangeAspect="1"/>
          </p:cNvSpPr>
          <p:nvPr/>
        </p:nvSpPr>
        <p:spPr bwMode="auto">
          <a:xfrm>
            <a:off x="572457" y="4925048"/>
            <a:ext cx="411480" cy="204819"/>
          </a:xfrm>
          <a:custGeom>
            <a:avLst/>
            <a:gdLst>
              <a:gd name="T0" fmla="*/ 76 w 306"/>
              <a:gd name="T1" fmla="*/ 65 h 151"/>
              <a:gd name="T2" fmla="*/ 211 w 306"/>
              <a:gd name="T3" fmla="*/ 66 h 151"/>
              <a:gd name="T4" fmla="*/ 256 w 306"/>
              <a:gd name="T5" fmla="*/ 22 h 151"/>
              <a:gd name="T6" fmla="*/ 306 w 306"/>
              <a:gd name="T7" fmla="*/ 28 h 151"/>
              <a:gd name="T8" fmla="*/ 227 w 306"/>
              <a:gd name="T9" fmla="*/ 106 h 151"/>
              <a:gd name="T10" fmla="*/ 93 w 306"/>
              <a:gd name="T11" fmla="*/ 140 h 151"/>
              <a:gd name="T12" fmla="*/ 19 w 306"/>
              <a:gd name="T13" fmla="*/ 132 h 151"/>
              <a:gd name="T14" fmla="*/ 20 w 306"/>
              <a:gd name="T15" fmla="*/ 63 h 151"/>
              <a:gd name="T16" fmla="*/ 63 w 306"/>
              <a:gd name="T17" fmla="*/ 22 h 151"/>
              <a:gd name="T18" fmla="*/ 168 w 306"/>
              <a:gd name="T19" fmla="*/ 23 h 151"/>
              <a:gd name="T20" fmla="*/ 138 w 306"/>
              <a:gd name="T21" fmla="*/ 6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6" h="151">
                <a:moveTo>
                  <a:pt x="76" y="65"/>
                </a:moveTo>
                <a:cubicBezTo>
                  <a:pt x="211" y="66"/>
                  <a:pt x="211" y="66"/>
                  <a:pt x="211" y="66"/>
                </a:cubicBezTo>
                <a:cubicBezTo>
                  <a:pt x="211" y="66"/>
                  <a:pt x="233" y="45"/>
                  <a:pt x="256" y="22"/>
                </a:cubicBezTo>
                <a:cubicBezTo>
                  <a:pt x="279" y="0"/>
                  <a:pt x="306" y="28"/>
                  <a:pt x="306" y="28"/>
                </a:cubicBezTo>
                <a:cubicBezTo>
                  <a:pt x="227" y="106"/>
                  <a:pt x="227" y="106"/>
                  <a:pt x="227" y="106"/>
                </a:cubicBezTo>
                <a:cubicBezTo>
                  <a:pt x="227" y="106"/>
                  <a:pt x="94" y="140"/>
                  <a:pt x="93" y="140"/>
                </a:cubicBezTo>
                <a:cubicBezTo>
                  <a:pt x="72" y="147"/>
                  <a:pt x="38" y="151"/>
                  <a:pt x="19" y="132"/>
                </a:cubicBezTo>
                <a:cubicBezTo>
                  <a:pt x="0" y="113"/>
                  <a:pt x="0" y="82"/>
                  <a:pt x="20" y="63"/>
                </a:cubicBezTo>
                <a:cubicBezTo>
                  <a:pt x="63" y="22"/>
                  <a:pt x="63" y="22"/>
                  <a:pt x="63" y="22"/>
                </a:cubicBezTo>
                <a:cubicBezTo>
                  <a:pt x="168" y="23"/>
                  <a:pt x="168" y="23"/>
                  <a:pt x="168" y="23"/>
                </a:cubicBezTo>
                <a:cubicBezTo>
                  <a:pt x="168" y="54"/>
                  <a:pt x="138" y="65"/>
                  <a:pt x="138" y="65"/>
                </a:cubicBezTo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AB9E1E9-B117-4B16-8205-347F47C9B572}"/>
              </a:ext>
            </a:extLst>
          </p:cNvPr>
          <p:cNvSpPr txBox="1">
            <a:spLocks/>
          </p:cNvSpPr>
          <p:nvPr/>
        </p:nvSpPr>
        <p:spPr>
          <a:xfrm>
            <a:off x="1215340" y="4609419"/>
            <a:ext cx="3909725" cy="1040896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The plot reveals insights into which attack types are most linked with malware, informing more effective detection and response strategies.</a:t>
            </a:r>
            <a:r>
              <a:rPr lang="en-US" sz="2000" dirty="0"/>
              <a:t>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DDB7CBC-C1C2-4708-9B19-0A275121C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771667" y="5170730"/>
            <a:ext cx="1691625" cy="1691625"/>
          </a:xfrm>
          <a:custGeom>
            <a:avLst/>
            <a:gdLst>
              <a:gd name="connsiteX0" fmla="*/ 0 w 1691625"/>
              <a:gd name="connsiteY0" fmla="*/ 0 h 1691625"/>
              <a:gd name="connsiteX1" fmla="*/ 1691625 w 1691625"/>
              <a:gd name="connsiteY1" fmla="*/ 1691625 h 1691625"/>
              <a:gd name="connsiteX2" fmla="*/ 0 w 1691625"/>
              <a:gd name="connsiteY2" fmla="*/ 1691625 h 1691625"/>
              <a:gd name="connsiteX3" fmla="*/ 0 w 1691625"/>
              <a:gd name="connsiteY3" fmla="*/ 0 h 169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625" h="1691625">
                <a:moveTo>
                  <a:pt x="0" y="0"/>
                </a:moveTo>
                <a:cubicBezTo>
                  <a:pt x="0" y="934259"/>
                  <a:pt x="757366" y="1691625"/>
                  <a:pt x="1691625" y="1691625"/>
                </a:cubicBezTo>
                <a:lnTo>
                  <a:pt x="0" y="16916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26C274-2C36-C826-B8C0-603E5094E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4" y="3487992"/>
            <a:ext cx="517259" cy="517259"/>
          </a:xfrm>
          <a:prstGeom prst="rect">
            <a:avLst/>
          </a:prstGeom>
        </p:spPr>
      </p:pic>
      <p:cxnSp>
        <p:nvCxnSpPr>
          <p:cNvPr id="11" name="Straight Connector 10" title="Line">
            <a:extLst>
              <a:ext uri="{FF2B5EF4-FFF2-40B4-BE49-F238E27FC236}">
                <a16:creationId xmlns:a16="http://schemas.microsoft.com/office/drawing/2014/main" id="{1A838B61-9153-1237-06FB-B2044F8FD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09" y="4534671"/>
            <a:ext cx="47631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E5A1D03-B15A-94B8-075F-132564792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32" y="460075"/>
            <a:ext cx="5620814" cy="2295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792E5-45D4-BA58-F790-1A6C30F5E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014" y="2840636"/>
            <a:ext cx="5726332" cy="386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0843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791C44-F2C6-4D4F-9852-CC27103F7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12" y="544716"/>
            <a:ext cx="6582416" cy="492443"/>
          </a:xfrm>
        </p:spPr>
        <p:txBody>
          <a:bodyPr>
            <a:normAutofit fontScale="90000"/>
          </a:bodyPr>
          <a:lstStyle/>
          <a:p>
            <a:r>
              <a:rPr lang="en-US" sz="3200" spc="-20" dirty="0"/>
              <a:t>Attack Type Distribution 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CB683A-657A-487A-8F18-4B56035EE375}"/>
              </a:ext>
            </a:extLst>
          </p:cNvPr>
          <p:cNvSpPr txBox="1">
            <a:spLocks/>
          </p:cNvSpPr>
          <p:nvPr/>
        </p:nvSpPr>
        <p:spPr>
          <a:xfrm>
            <a:off x="584200" y="1159502"/>
            <a:ext cx="61372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with Alerts/Warnings</a:t>
            </a:r>
          </a:p>
        </p:txBody>
      </p:sp>
      <p:sp>
        <p:nvSpPr>
          <p:cNvPr id="31" name="Pen" title="Icon of a surface pen with a drawn line below it">
            <a:extLst>
              <a:ext uri="{FF2B5EF4-FFF2-40B4-BE49-F238E27FC236}">
                <a16:creationId xmlns:a16="http://schemas.microsoft.com/office/drawing/2014/main" id="{BF9CEBE2-1264-4364-8544-A10A83C30DD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8948" y="2235037"/>
            <a:ext cx="360915" cy="365760"/>
          </a:xfrm>
          <a:custGeom>
            <a:avLst/>
            <a:gdLst>
              <a:gd name="T0" fmla="*/ 222 w 326"/>
              <a:gd name="T1" fmla="*/ 329 h 329"/>
              <a:gd name="T2" fmla="*/ 211 w 326"/>
              <a:gd name="T3" fmla="*/ 308 h 329"/>
              <a:gd name="T4" fmla="*/ 187 w 326"/>
              <a:gd name="T5" fmla="*/ 128 h 329"/>
              <a:gd name="T6" fmla="*/ 149 w 326"/>
              <a:gd name="T7" fmla="*/ 49 h 329"/>
              <a:gd name="T8" fmla="*/ 144 w 326"/>
              <a:gd name="T9" fmla="*/ 44 h 329"/>
              <a:gd name="T10" fmla="*/ 138 w 326"/>
              <a:gd name="T11" fmla="*/ 45 h 329"/>
              <a:gd name="T12" fmla="*/ 114 w 326"/>
              <a:gd name="T13" fmla="*/ 57 h 329"/>
              <a:gd name="T14" fmla="*/ 87 w 326"/>
              <a:gd name="T15" fmla="*/ 26 h 329"/>
              <a:gd name="T16" fmla="*/ 78 w 326"/>
              <a:gd name="T17" fmla="*/ 7 h 329"/>
              <a:gd name="T18" fmla="*/ 64 w 326"/>
              <a:gd name="T19" fmla="*/ 3 h 329"/>
              <a:gd name="T20" fmla="*/ 50 w 326"/>
              <a:gd name="T21" fmla="*/ 10 h 329"/>
              <a:gd name="T22" fmla="*/ 44 w 326"/>
              <a:gd name="T23" fmla="*/ 24 h 329"/>
              <a:gd name="T24" fmla="*/ 53 w 326"/>
              <a:gd name="T25" fmla="*/ 42 h 329"/>
              <a:gd name="T26" fmla="*/ 215 w 326"/>
              <a:gd name="T27" fmla="*/ 265 h 329"/>
              <a:gd name="T28" fmla="*/ 212 w 326"/>
              <a:gd name="T29" fmla="*/ 256 h 329"/>
              <a:gd name="T30" fmla="*/ 100 w 326"/>
              <a:gd name="T31" fmla="*/ 28 h 329"/>
              <a:gd name="T32" fmla="*/ 90 w 326"/>
              <a:gd name="T33" fmla="*/ 24 h 329"/>
              <a:gd name="T34" fmla="*/ 52 w 326"/>
              <a:gd name="T35" fmla="*/ 43 h 329"/>
              <a:gd name="T36" fmla="*/ 49 w 326"/>
              <a:gd name="T37" fmla="*/ 53 h 329"/>
              <a:gd name="T38" fmla="*/ 163 w 326"/>
              <a:gd name="T39" fmla="*/ 285 h 329"/>
              <a:gd name="T40" fmla="*/ 167 w 326"/>
              <a:gd name="T41" fmla="*/ 290 h 329"/>
              <a:gd name="T42" fmla="*/ 171 w 326"/>
              <a:gd name="T43" fmla="*/ 293 h 329"/>
              <a:gd name="T44" fmla="*/ 210 w 326"/>
              <a:gd name="T45" fmla="*/ 308 h 329"/>
              <a:gd name="T46" fmla="*/ 212 w 326"/>
              <a:gd name="T47" fmla="*/ 308 h 329"/>
              <a:gd name="T48" fmla="*/ 216 w 326"/>
              <a:gd name="T49" fmla="*/ 273 h 329"/>
              <a:gd name="T50" fmla="*/ 215 w 326"/>
              <a:gd name="T51" fmla="*/ 265 h 329"/>
              <a:gd name="T52" fmla="*/ 215 w 326"/>
              <a:gd name="T53" fmla="*/ 265 h 329"/>
              <a:gd name="T54" fmla="*/ 39 w 326"/>
              <a:gd name="T55" fmla="*/ 133 h 329"/>
              <a:gd name="T56" fmla="*/ 32 w 326"/>
              <a:gd name="T57" fmla="*/ 133 h 329"/>
              <a:gd name="T58" fmla="*/ 0 w 326"/>
              <a:gd name="T59" fmla="*/ 166 h 329"/>
              <a:gd name="T60" fmla="*/ 0 w 326"/>
              <a:gd name="T61" fmla="*/ 166 h 329"/>
              <a:gd name="T62" fmla="*/ 33 w 326"/>
              <a:gd name="T63" fmla="*/ 197 h 329"/>
              <a:gd name="T64" fmla="*/ 74 w 326"/>
              <a:gd name="T65" fmla="*/ 196 h 329"/>
              <a:gd name="T66" fmla="*/ 253 w 326"/>
              <a:gd name="T67" fmla="*/ 327 h 329"/>
              <a:gd name="T68" fmla="*/ 261 w 326"/>
              <a:gd name="T69" fmla="*/ 327 h 329"/>
              <a:gd name="T70" fmla="*/ 325 w 326"/>
              <a:gd name="T71" fmla="*/ 261 h 329"/>
              <a:gd name="T72" fmla="*/ 325 w 326"/>
              <a:gd name="T73" fmla="*/ 261 h 329"/>
              <a:gd name="T74" fmla="*/ 259 w 326"/>
              <a:gd name="T75" fmla="*/ 198 h 329"/>
              <a:gd name="T76" fmla="*/ 227 w 326"/>
              <a:gd name="T77" fmla="*/ 198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6" h="329">
                <a:moveTo>
                  <a:pt x="222" y="329"/>
                </a:moveTo>
                <a:cubicBezTo>
                  <a:pt x="211" y="308"/>
                  <a:pt x="211" y="308"/>
                  <a:pt x="211" y="308"/>
                </a:cubicBezTo>
                <a:moveTo>
                  <a:pt x="187" y="128"/>
                </a:moveTo>
                <a:cubicBezTo>
                  <a:pt x="149" y="49"/>
                  <a:pt x="149" y="49"/>
                  <a:pt x="149" y="49"/>
                </a:cubicBezTo>
                <a:cubicBezTo>
                  <a:pt x="149" y="49"/>
                  <a:pt x="147" y="45"/>
                  <a:pt x="144" y="44"/>
                </a:cubicBezTo>
                <a:cubicBezTo>
                  <a:pt x="141" y="43"/>
                  <a:pt x="138" y="45"/>
                  <a:pt x="138" y="45"/>
                </a:cubicBezTo>
                <a:cubicBezTo>
                  <a:pt x="114" y="57"/>
                  <a:pt x="114" y="57"/>
                  <a:pt x="114" y="57"/>
                </a:cubicBezTo>
                <a:moveTo>
                  <a:pt x="87" y="26"/>
                </a:moveTo>
                <a:cubicBezTo>
                  <a:pt x="78" y="7"/>
                  <a:pt x="78" y="7"/>
                  <a:pt x="78" y="7"/>
                </a:cubicBezTo>
                <a:cubicBezTo>
                  <a:pt x="76" y="2"/>
                  <a:pt x="69" y="0"/>
                  <a:pt x="64" y="3"/>
                </a:cubicBezTo>
                <a:cubicBezTo>
                  <a:pt x="50" y="10"/>
                  <a:pt x="50" y="10"/>
                  <a:pt x="50" y="10"/>
                </a:cubicBezTo>
                <a:cubicBezTo>
                  <a:pt x="44" y="13"/>
                  <a:pt x="42" y="19"/>
                  <a:pt x="44" y="24"/>
                </a:cubicBezTo>
                <a:cubicBezTo>
                  <a:pt x="53" y="42"/>
                  <a:pt x="53" y="42"/>
                  <a:pt x="53" y="42"/>
                </a:cubicBezTo>
                <a:moveTo>
                  <a:pt x="215" y="265"/>
                </a:moveTo>
                <a:cubicBezTo>
                  <a:pt x="215" y="262"/>
                  <a:pt x="212" y="256"/>
                  <a:pt x="212" y="256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98" y="24"/>
                  <a:pt x="93" y="23"/>
                  <a:pt x="90" y="24"/>
                </a:cubicBezTo>
                <a:cubicBezTo>
                  <a:pt x="52" y="43"/>
                  <a:pt x="52" y="43"/>
                  <a:pt x="52" y="43"/>
                </a:cubicBezTo>
                <a:cubicBezTo>
                  <a:pt x="49" y="45"/>
                  <a:pt x="47" y="49"/>
                  <a:pt x="49" y="53"/>
                </a:cubicBezTo>
                <a:cubicBezTo>
                  <a:pt x="163" y="285"/>
                  <a:pt x="163" y="285"/>
                  <a:pt x="163" y="285"/>
                </a:cubicBezTo>
                <a:cubicBezTo>
                  <a:pt x="163" y="285"/>
                  <a:pt x="165" y="288"/>
                  <a:pt x="167" y="290"/>
                </a:cubicBezTo>
                <a:cubicBezTo>
                  <a:pt x="168" y="291"/>
                  <a:pt x="171" y="293"/>
                  <a:pt x="171" y="293"/>
                </a:cubicBezTo>
                <a:cubicBezTo>
                  <a:pt x="181" y="298"/>
                  <a:pt x="207" y="309"/>
                  <a:pt x="210" y="308"/>
                </a:cubicBezTo>
                <a:cubicBezTo>
                  <a:pt x="210" y="308"/>
                  <a:pt x="211" y="308"/>
                  <a:pt x="212" y="308"/>
                </a:cubicBezTo>
                <a:cubicBezTo>
                  <a:pt x="214" y="306"/>
                  <a:pt x="215" y="285"/>
                  <a:pt x="216" y="273"/>
                </a:cubicBezTo>
                <a:cubicBezTo>
                  <a:pt x="216" y="268"/>
                  <a:pt x="215" y="265"/>
                  <a:pt x="215" y="265"/>
                </a:cubicBezTo>
                <a:cubicBezTo>
                  <a:pt x="215" y="265"/>
                  <a:pt x="215" y="267"/>
                  <a:pt x="215" y="265"/>
                </a:cubicBezTo>
                <a:close/>
                <a:moveTo>
                  <a:pt x="39" y="133"/>
                </a:moveTo>
                <a:cubicBezTo>
                  <a:pt x="32" y="133"/>
                  <a:pt x="32" y="133"/>
                  <a:pt x="32" y="133"/>
                </a:cubicBezTo>
                <a:cubicBezTo>
                  <a:pt x="14" y="134"/>
                  <a:pt x="0" y="148"/>
                  <a:pt x="0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1" y="183"/>
                  <a:pt x="15" y="197"/>
                  <a:pt x="33" y="197"/>
                </a:cubicBezTo>
                <a:cubicBezTo>
                  <a:pt x="74" y="196"/>
                  <a:pt x="74" y="196"/>
                  <a:pt x="74" y="196"/>
                </a:cubicBezTo>
                <a:moveTo>
                  <a:pt x="253" y="327"/>
                </a:moveTo>
                <a:cubicBezTo>
                  <a:pt x="261" y="327"/>
                  <a:pt x="261" y="327"/>
                  <a:pt x="261" y="327"/>
                </a:cubicBezTo>
                <a:cubicBezTo>
                  <a:pt x="297" y="327"/>
                  <a:pt x="326" y="297"/>
                  <a:pt x="325" y="261"/>
                </a:cubicBezTo>
                <a:cubicBezTo>
                  <a:pt x="325" y="261"/>
                  <a:pt x="325" y="261"/>
                  <a:pt x="325" y="261"/>
                </a:cubicBezTo>
                <a:cubicBezTo>
                  <a:pt x="324" y="226"/>
                  <a:pt x="295" y="197"/>
                  <a:pt x="259" y="198"/>
                </a:cubicBezTo>
                <a:cubicBezTo>
                  <a:pt x="227" y="198"/>
                  <a:pt x="227" y="198"/>
                  <a:pt x="227" y="198"/>
                </a:cubicBezTo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B0E569E-E02F-42B0-9735-AE37878D2E2D}"/>
              </a:ext>
            </a:extLst>
          </p:cNvPr>
          <p:cNvSpPr txBox="1">
            <a:spLocks/>
          </p:cNvSpPr>
          <p:nvPr/>
        </p:nvSpPr>
        <p:spPr>
          <a:xfrm>
            <a:off x="1215340" y="2028180"/>
            <a:ext cx="3747492" cy="8554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This plot shows the distribution of different attack types alongside the alerts and warnings triggered.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5" name="Straight Connector 14" title="Line">
            <a:extLst>
              <a:ext uri="{FF2B5EF4-FFF2-40B4-BE49-F238E27FC236}">
                <a16:creationId xmlns:a16="http://schemas.microsoft.com/office/drawing/2014/main" id="{DA1557D8-98A8-4B06-A598-CE84F6713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09" y="3059089"/>
            <a:ext cx="47631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E78739DB-8CDC-4CEE-AEF3-6E0105C69199}"/>
              </a:ext>
            </a:extLst>
          </p:cNvPr>
          <p:cNvSpPr txBox="1">
            <a:spLocks/>
          </p:cNvSpPr>
          <p:nvPr/>
        </p:nvSpPr>
        <p:spPr>
          <a:xfrm>
            <a:off x="1215341" y="3328970"/>
            <a:ext cx="3806486" cy="9699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This analysis helps in identifying which attack types frequently trigger alerts, aiding in refining security response strategies.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hand_2" title="Icon of a hand held out">
            <a:extLst>
              <a:ext uri="{FF2B5EF4-FFF2-40B4-BE49-F238E27FC236}">
                <a16:creationId xmlns:a16="http://schemas.microsoft.com/office/drawing/2014/main" id="{D64B477B-92DB-4B4C-914F-A160B43A8E0E}"/>
              </a:ext>
            </a:extLst>
          </p:cNvPr>
          <p:cNvSpPr>
            <a:spLocks noChangeAspect="1"/>
          </p:cNvSpPr>
          <p:nvPr/>
        </p:nvSpPr>
        <p:spPr bwMode="auto">
          <a:xfrm>
            <a:off x="572457" y="4925048"/>
            <a:ext cx="411480" cy="204819"/>
          </a:xfrm>
          <a:custGeom>
            <a:avLst/>
            <a:gdLst>
              <a:gd name="T0" fmla="*/ 76 w 306"/>
              <a:gd name="T1" fmla="*/ 65 h 151"/>
              <a:gd name="T2" fmla="*/ 211 w 306"/>
              <a:gd name="T3" fmla="*/ 66 h 151"/>
              <a:gd name="T4" fmla="*/ 256 w 306"/>
              <a:gd name="T5" fmla="*/ 22 h 151"/>
              <a:gd name="T6" fmla="*/ 306 w 306"/>
              <a:gd name="T7" fmla="*/ 28 h 151"/>
              <a:gd name="T8" fmla="*/ 227 w 306"/>
              <a:gd name="T9" fmla="*/ 106 h 151"/>
              <a:gd name="T10" fmla="*/ 93 w 306"/>
              <a:gd name="T11" fmla="*/ 140 h 151"/>
              <a:gd name="T12" fmla="*/ 19 w 306"/>
              <a:gd name="T13" fmla="*/ 132 h 151"/>
              <a:gd name="T14" fmla="*/ 20 w 306"/>
              <a:gd name="T15" fmla="*/ 63 h 151"/>
              <a:gd name="T16" fmla="*/ 63 w 306"/>
              <a:gd name="T17" fmla="*/ 22 h 151"/>
              <a:gd name="T18" fmla="*/ 168 w 306"/>
              <a:gd name="T19" fmla="*/ 23 h 151"/>
              <a:gd name="T20" fmla="*/ 138 w 306"/>
              <a:gd name="T21" fmla="*/ 6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6" h="151">
                <a:moveTo>
                  <a:pt x="76" y="65"/>
                </a:moveTo>
                <a:cubicBezTo>
                  <a:pt x="211" y="66"/>
                  <a:pt x="211" y="66"/>
                  <a:pt x="211" y="66"/>
                </a:cubicBezTo>
                <a:cubicBezTo>
                  <a:pt x="211" y="66"/>
                  <a:pt x="233" y="45"/>
                  <a:pt x="256" y="22"/>
                </a:cubicBezTo>
                <a:cubicBezTo>
                  <a:pt x="279" y="0"/>
                  <a:pt x="306" y="28"/>
                  <a:pt x="306" y="28"/>
                </a:cubicBezTo>
                <a:cubicBezTo>
                  <a:pt x="227" y="106"/>
                  <a:pt x="227" y="106"/>
                  <a:pt x="227" y="106"/>
                </a:cubicBezTo>
                <a:cubicBezTo>
                  <a:pt x="227" y="106"/>
                  <a:pt x="94" y="140"/>
                  <a:pt x="93" y="140"/>
                </a:cubicBezTo>
                <a:cubicBezTo>
                  <a:pt x="72" y="147"/>
                  <a:pt x="38" y="151"/>
                  <a:pt x="19" y="132"/>
                </a:cubicBezTo>
                <a:cubicBezTo>
                  <a:pt x="0" y="113"/>
                  <a:pt x="0" y="82"/>
                  <a:pt x="20" y="63"/>
                </a:cubicBezTo>
                <a:cubicBezTo>
                  <a:pt x="63" y="22"/>
                  <a:pt x="63" y="22"/>
                  <a:pt x="63" y="22"/>
                </a:cubicBezTo>
                <a:cubicBezTo>
                  <a:pt x="168" y="23"/>
                  <a:pt x="168" y="23"/>
                  <a:pt x="168" y="23"/>
                </a:cubicBezTo>
                <a:cubicBezTo>
                  <a:pt x="168" y="54"/>
                  <a:pt x="138" y="65"/>
                  <a:pt x="138" y="65"/>
                </a:cubicBezTo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AB9E1E9-B117-4B16-8205-347F47C9B572}"/>
              </a:ext>
            </a:extLst>
          </p:cNvPr>
          <p:cNvSpPr txBox="1">
            <a:spLocks/>
          </p:cNvSpPr>
          <p:nvPr/>
        </p:nvSpPr>
        <p:spPr>
          <a:xfrm>
            <a:off x="1215340" y="4609419"/>
            <a:ext cx="3909725" cy="1040896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The plot reveals correlations between specific attack types and alert mechanisms, guiding improvements in monitoring systems.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DDB7CBC-C1C2-4708-9B19-0A275121C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771667" y="5170730"/>
            <a:ext cx="1691625" cy="1691625"/>
          </a:xfrm>
          <a:custGeom>
            <a:avLst/>
            <a:gdLst>
              <a:gd name="connsiteX0" fmla="*/ 0 w 1691625"/>
              <a:gd name="connsiteY0" fmla="*/ 0 h 1691625"/>
              <a:gd name="connsiteX1" fmla="*/ 1691625 w 1691625"/>
              <a:gd name="connsiteY1" fmla="*/ 1691625 h 1691625"/>
              <a:gd name="connsiteX2" fmla="*/ 0 w 1691625"/>
              <a:gd name="connsiteY2" fmla="*/ 1691625 h 1691625"/>
              <a:gd name="connsiteX3" fmla="*/ 0 w 1691625"/>
              <a:gd name="connsiteY3" fmla="*/ 0 h 169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625" h="1691625">
                <a:moveTo>
                  <a:pt x="0" y="0"/>
                </a:moveTo>
                <a:cubicBezTo>
                  <a:pt x="0" y="934259"/>
                  <a:pt x="757366" y="1691625"/>
                  <a:pt x="1691625" y="1691625"/>
                </a:cubicBezTo>
                <a:lnTo>
                  <a:pt x="0" y="16916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26C274-2C36-C826-B8C0-603E5094E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4" y="3487992"/>
            <a:ext cx="517259" cy="517259"/>
          </a:xfrm>
          <a:prstGeom prst="rect">
            <a:avLst/>
          </a:prstGeom>
        </p:spPr>
      </p:pic>
      <p:cxnSp>
        <p:nvCxnSpPr>
          <p:cNvPr id="11" name="Straight Connector 10" title="Line">
            <a:extLst>
              <a:ext uri="{FF2B5EF4-FFF2-40B4-BE49-F238E27FC236}">
                <a16:creationId xmlns:a16="http://schemas.microsoft.com/office/drawing/2014/main" id="{1A838B61-9153-1237-06FB-B2044F8FD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09" y="4534671"/>
            <a:ext cx="47631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D6D02AB-3C2A-E6B1-06B0-CDD13DC2A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3671"/>
            <a:ext cx="5833599" cy="2835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F04FD9-B76B-097C-36CF-AB8D21C0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238" y="3059088"/>
            <a:ext cx="5908360" cy="374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2416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791C44-F2C6-4D4F-9852-CC27103F7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12" y="544716"/>
            <a:ext cx="6582416" cy="492443"/>
          </a:xfrm>
        </p:spPr>
        <p:txBody>
          <a:bodyPr>
            <a:normAutofit fontScale="90000"/>
          </a:bodyPr>
          <a:lstStyle/>
          <a:p>
            <a:r>
              <a:rPr lang="en-US" sz="3200" spc="-20" dirty="0"/>
              <a:t>Attack Type Distribution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CB683A-657A-487A-8F18-4B56035EE375}"/>
              </a:ext>
            </a:extLst>
          </p:cNvPr>
          <p:cNvSpPr txBox="1">
            <a:spLocks/>
          </p:cNvSpPr>
          <p:nvPr/>
        </p:nvSpPr>
        <p:spPr>
          <a:xfrm>
            <a:off x="584200" y="1159502"/>
            <a:ext cx="61372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000" spc="-20" dirty="0"/>
              <a:t>with Attack Signature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Pen" title="Icon of a surface pen with a drawn line below it">
            <a:extLst>
              <a:ext uri="{FF2B5EF4-FFF2-40B4-BE49-F238E27FC236}">
                <a16:creationId xmlns:a16="http://schemas.microsoft.com/office/drawing/2014/main" id="{BF9CEBE2-1264-4364-8544-A10A83C30DD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8948" y="2235037"/>
            <a:ext cx="360915" cy="365760"/>
          </a:xfrm>
          <a:custGeom>
            <a:avLst/>
            <a:gdLst>
              <a:gd name="T0" fmla="*/ 222 w 326"/>
              <a:gd name="T1" fmla="*/ 329 h 329"/>
              <a:gd name="T2" fmla="*/ 211 w 326"/>
              <a:gd name="T3" fmla="*/ 308 h 329"/>
              <a:gd name="T4" fmla="*/ 187 w 326"/>
              <a:gd name="T5" fmla="*/ 128 h 329"/>
              <a:gd name="T6" fmla="*/ 149 w 326"/>
              <a:gd name="T7" fmla="*/ 49 h 329"/>
              <a:gd name="T8" fmla="*/ 144 w 326"/>
              <a:gd name="T9" fmla="*/ 44 h 329"/>
              <a:gd name="T10" fmla="*/ 138 w 326"/>
              <a:gd name="T11" fmla="*/ 45 h 329"/>
              <a:gd name="T12" fmla="*/ 114 w 326"/>
              <a:gd name="T13" fmla="*/ 57 h 329"/>
              <a:gd name="T14" fmla="*/ 87 w 326"/>
              <a:gd name="T15" fmla="*/ 26 h 329"/>
              <a:gd name="T16" fmla="*/ 78 w 326"/>
              <a:gd name="T17" fmla="*/ 7 h 329"/>
              <a:gd name="T18" fmla="*/ 64 w 326"/>
              <a:gd name="T19" fmla="*/ 3 h 329"/>
              <a:gd name="T20" fmla="*/ 50 w 326"/>
              <a:gd name="T21" fmla="*/ 10 h 329"/>
              <a:gd name="T22" fmla="*/ 44 w 326"/>
              <a:gd name="T23" fmla="*/ 24 h 329"/>
              <a:gd name="T24" fmla="*/ 53 w 326"/>
              <a:gd name="T25" fmla="*/ 42 h 329"/>
              <a:gd name="T26" fmla="*/ 215 w 326"/>
              <a:gd name="T27" fmla="*/ 265 h 329"/>
              <a:gd name="T28" fmla="*/ 212 w 326"/>
              <a:gd name="T29" fmla="*/ 256 h 329"/>
              <a:gd name="T30" fmla="*/ 100 w 326"/>
              <a:gd name="T31" fmla="*/ 28 h 329"/>
              <a:gd name="T32" fmla="*/ 90 w 326"/>
              <a:gd name="T33" fmla="*/ 24 h 329"/>
              <a:gd name="T34" fmla="*/ 52 w 326"/>
              <a:gd name="T35" fmla="*/ 43 h 329"/>
              <a:gd name="T36" fmla="*/ 49 w 326"/>
              <a:gd name="T37" fmla="*/ 53 h 329"/>
              <a:gd name="T38" fmla="*/ 163 w 326"/>
              <a:gd name="T39" fmla="*/ 285 h 329"/>
              <a:gd name="T40" fmla="*/ 167 w 326"/>
              <a:gd name="T41" fmla="*/ 290 h 329"/>
              <a:gd name="T42" fmla="*/ 171 w 326"/>
              <a:gd name="T43" fmla="*/ 293 h 329"/>
              <a:gd name="T44" fmla="*/ 210 w 326"/>
              <a:gd name="T45" fmla="*/ 308 h 329"/>
              <a:gd name="T46" fmla="*/ 212 w 326"/>
              <a:gd name="T47" fmla="*/ 308 h 329"/>
              <a:gd name="T48" fmla="*/ 216 w 326"/>
              <a:gd name="T49" fmla="*/ 273 h 329"/>
              <a:gd name="T50" fmla="*/ 215 w 326"/>
              <a:gd name="T51" fmla="*/ 265 h 329"/>
              <a:gd name="T52" fmla="*/ 215 w 326"/>
              <a:gd name="T53" fmla="*/ 265 h 329"/>
              <a:gd name="T54" fmla="*/ 39 w 326"/>
              <a:gd name="T55" fmla="*/ 133 h 329"/>
              <a:gd name="T56" fmla="*/ 32 w 326"/>
              <a:gd name="T57" fmla="*/ 133 h 329"/>
              <a:gd name="T58" fmla="*/ 0 w 326"/>
              <a:gd name="T59" fmla="*/ 166 h 329"/>
              <a:gd name="T60" fmla="*/ 0 w 326"/>
              <a:gd name="T61" fmla="*/ 166 h 329"/>
              <a:gd name="T62" fmla="*/ 33 w 326"/>
              <a:gd name="T63" fmla="*/ 197 h 329"/>
              <a:gd name="T64" fmla="*/ 74 w 326"/>
              <a:gd name="T65" fmla="*/ 196 h 329"/>
              <a:gd name="T66" fmla="*/ 253 w 326"/>
              <a:gd name="T67" fmla="*/ 327 h 329"/>
              <a:gd name="T68" fmla="*/ 261 w 326"/>
              <a:gd name="T69" fmla="*/ 327 h 329"/>
              <a:gd name="T70" fmla="*/ 325 w 326"/>
              <a:gd name="T71" fmla="*/ 261 h 329"/>
              <a:gd name="T72" fmla="*/ 325 w 326"/>
              <a:gd name="T73" fmla="*/ 261 h 329"/>
              <a:gd name="T74" fmla="*/ 259 w 326"/>
              <a:gd name="T75" fmla="*/ 198 h 329"/>
              <a:gd name="T76" fmla="*/ 227 w 326"/>
              <a:gd name="T77" fmla="*/ 198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6" h="329">
                <a:moveTo>
                  <a:pt x="222" y="329"/>
                </a:moveTo>
                <a:cubicBezTo>
                  <a:pt x="211" y="308"/>
                  <a:pt x="211" y="308"/>
                  <a:pt x="211" y="308"/>
                </a:cubicBezTo>
                <a:moveTo>
                  <a:pt x="187" y="128"/>
                </a:moveTo>
                <a:cubicBezTo>
                  <a:pt x="149" y="49"/>
                  <a:pt x="149" y="49"/>
                  <a:pt x="149" y="49"/>
                </a:cubicBezTo>
                <a:cubicBezTo>
                  <a:pt x="149" y="49"/>
                  <a:pt x="147" y="45"/>
                  <a:pt x="144" y="44"/>
                </a:cubicBezTo>
                <a:cubicBezTo>
                  <a:pt x="141" y="43"/>
                  <a:pt x="138" y="45"/>
                  <a:pt x="138" y="45"/>
                </a:cubicBezTo>
                <a:cubicBezTo>
                  <a:pt x="114" y="57"/>
                  <a:pt x="114" y="57"/>
                  <a:pt x="114" y="57"/>
                </a:cubicBezTo>
                <a:moveTo>
                  <a:pt x="87" y="26"/>
                </a:moveTo>
                <a:cubicBezTo>
                  <a:pt x="78" y="7"/>
                  <a:pt x="78" y="7"/>
                  <a:pt x="78" y="7"/>
                </a:cubicBezTo>
                <a:cubicBezTo>
                  <a:pt x="76" y="2"/>
                  <a:pt x="69" y="0"/>
                  <a:pt x="64" y="3"/>
                </a:cubicBezTo>
                <a:cubicBezTo>
                  <a:pt x="50" y="10"/>
                  <a:pt x="50" y="10"/>
                  <a:pt x="50" y="10"/>
                </a:cubicBezTo>
                <a:cubicBezTo>
                  <a:pt x="44" y="13"/>
                  <a:pt x="42" y="19"/>
                  <a:pt x="44" y="24"/>
                </a:cubicBezTo>
                <a:cubicBezTo>
                  <a:pt x="53" y="42"/>
                  <a:pt x="53" y="42"/>
                  <a:pt x="53" y="42"/>
                </a:cubicBezTo>
                <a:moveTo>
                  <a:pt x="215" y="265"/>
                </a:moveTo>
                <a:cubicBezTo>
                  <a:pt x="215" y="262"/>
                  <a:pt x="212" y="256"/>
                  <a:pt x="212" y="256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98" y="24"/>
                  <a:pt x="93" y="23"/>
                  <a:pt x="90" y="24"/>
                </a:cubicBezTo>
                <a:cubicBezTo>
                  <a:pt x="52" y="43"/>
                  <a:pt x="52" y="43"/>
                  <a:pt x="52" y="43"/>
                </a:cubicBezTo>
                <a:cubicBezTo>
                  <a:pt x="49" y="45"/>
                  <a:pt x="47" y="49"/>
                  <a:pt x="49" y="53"/>
                </a:cubicBezTo>
                <a:cubicBezTo>
                  <a:pt x="163" y="285"/>
                  <a:pt x="163" y="285"/>
                  <a:pt x="163" y="285"/>
                </a:cubicBezTo>
                <a:cubicBezTo>
                  <a:pt x="163" y="285"/>
                  <a:pt x="165" y="288"/>
                  <a:pt x="167" y="290"/>
                </a:cubicBezTo>
                <a:cubicBezTo>
                  <a:pt x="168" y="291"/>
                  <a:pt x="171" y="293"/>
                  <a:pt x="171" y="293"/>
                </a:cubicBezTo>
                <a:cubicBezTo>
                  <a:pt x="181" y="298"/>
                  <a:pt x="207" y="309"/>
                  <a:pt x="210" y="308"/>
                </a:cubicBezTo>
                <a:cubicBezTo>
                  <a:pt x="210" y="308"/>
                  <a:pt x="211" y="308"/>
                  <a:pt x="212" y="308"/>
                </a:cubicBezTo>
                <a:cubicBezTo>
                  <a:pt x="214" y="306"/>
                  <a:pt x="215" y="285"/>
                  <a:pt x="216" y="273"/>
                </a:cubicBezTo>
                <a:cubicBezTo>
                  <a:pt x="216" y="268"/>
                  <a:pt x="215" y="265"/>
                  <a:pt x="215" y="265"/>
                </a:cubicBezTo>
                <a:cubicBezTo>
                  <a:pt x="215" y="265"/>
                  <a:pt x="215" y="267"/>
                  <a:pt x="215" y="265"/>
                </a:cubicBezTo>
                <a:close/>
                <a:moveTo>
                  <a:pt x="39" y="133"/>
                </a:moveTo>
                <a:cubicBezTo>
                  <a:pt x="32" y="133"/>
                  <a:pt x="32" y="133"/>
                  <a:pt x="32" y="133"/>
                </a:cubicBezTo>
                <a:cubicBezTo>
                  <a:pt x="14" y="134"/>
                  <a:pt x="0" y="148"/>
                  <a:pt x="0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1" y="183"/>
                  <a:pt x="15" y="197"/>
                  <a:pt x="33" y="197"/>
                </a:cubicBezTo>
                <a:cubicBezTo>
                  <a:pt x="74" y="196"/>
                  <a:pt x="74" y="196"/>
                  <a:pt x="74" y="196"/>
                </a:cubicBezTo>
                <a:moveTo>
                  <a:pt x="253" y="327"/>
                </a:moveTo>
                <a:cubicBezTo>
                  <a:pt x="261" y="327"/>
                  <a:pt x="261" y="327"/>
                  <a:pt x="261" y="327"/>
                </a:cubicBezTo>
                <a:cubicBezTo>
                  <a:pt x="297" y="327"/>
                  <a:pt x="326" y="297"/>
                  <a:pt x="325" y="261"/>
                </a:cubicBezTo>
                <a:cubicBezTo>
                  <a:pt x="325" y="261"/>
                  <a:pt x="325" y="261"/>
                  <a:pt x="325" y="261"/>
                </a:cubicBezTo>
                <a:cubicBezTo>
                  <a:pt x="324" y="226"/>
                  <a:pt x="295" y="197"/>
                  <a:pt x="259" y="198"/>
                </a:cubicBezTo>
                <a:cubicBezTo>
                  <a:pt x="227" y="198"/>
                  <a:pt x="227" y="198"/>
                  <a:pt x="227" y="198"/>
                </a:cubicBezTo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B0E569E-E02F-42B0-9735-AE37878D2E2D}"/>
              </a:ext>
            </a:extLst>
          </p:cNvPr>
          <p:cNvSpPr txBox="1">
            <a:spLocks/>
          </p:cNvSpPr>
          <p:nvPr/>
        </p:nvSpPr>
        <p:spPr>
          <a:xfrm>
            <a:off x="1215340" y="2028180"/>
            <a:ext cx="3747492" cy="8554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The plot </a:t>
            </a:r>
            <a:r>
              <a:rPr lang="en-US" sz="1050" dirty="0"/>
              <a:t> </a:t>
            </a:r>
            <a:r>
              <a:rPr lang="en-US" sz="1400" dirty="0"/>
              <a:t>categorizes the frequency of various attack types based on their associated signatures, such as "Known Pattern A" and "Known Pattern B."</a:t>
            </a:r>
            <a:r>
              <a:rPr lang="en-US" sz="2000" dirty="0"/>
              <a:t>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5" name="Straight Connector 14" title="Line">
            <a:extLst>
              <a:ext uri="{FF2B5EF4-FFF2-40B4-BE49-F238E27FC236}">
                <a16:creationId xmlns:a16="http://schemas.microsoft.com/office/drawing/2014/main" id="{DA1557D8-98A8-4B06-A598-CE84F6713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09" y="3059089"/>
            <a:ext cx="47631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E78739DB-8CDC-4CEE-AEF3-6E0105C69199}"/>
              </a:ext>
            </a:extLst>
          </p:cNvPr>
          <p:cNvSpPr txBox="1">
            <a:spLocks/>
          </p:cNvSpPr>
          <p:nvPr/>
        </p:nvSpPr>
        <p:spPr>
          <a:xfrm>
            <a:off x="1215341" y="3328970"/>
            <a:ext cx="3806486" cy="9699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This analysis helps in distinguishing between different attack patterns, enabling more targeted threat detection and mitigation strategies.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hand_2" title="Icon of a hand held out">
            <a:extLst>
              <a:ext uri="{FF2B5EF4-FFF2-40B4-BE49-F238E27FC236}">
                <a16:creationId xmlns:a16="http://schemas.microsoft.com/office/drawing/2014/main" id="{D64B477B-92DB-4B4C-914F-A160B43A8E0E}"/>
              </a:ext>
            </a:extLst>
          </p:cNvPr>
          <p:cNvSpPr>
            <a:spLocks noChangeAspect="1"/>
          </p:cNvSpPr>
          <p:nvPr/>
        </p:nvSpPr>
        <p:spPr bwMode="auto">
          <a:xfrm>
            <a:off x="572457" y="4925048"/>
            <a:ext cx="411480" cy="204819"/>
          </a:xfrm>
          <a:custGeom>
            <a:avLst/>
            <a:gdLst>
              <a:gd name="T0" fmla="*/ 76 w 306"/>
              <a:gd name="T1" fmla="*/ 65 h 151"/>
              <a:gd name="T2" fmla="*/ 211 w 306"/>
              <a:gd name="T3" fmla="*/ 66 h 151"/>
              <a:gd name="T4" fmla="*/ 256 w 306"/>
              <a:gd name="T5" fmla="*/ 22 h 151"/>
              <a:gd name="T6" fmla="*/ 306 w 306"/>
              <a:gd name="T7" fmla="*/ 28 h 151"/>
              <a:gd name="T8" fmla="*/ 227 w 306"/>
              <a:gd name="T9" fmla="*/ 106 h 151"/>
              <a:gd name="T10" fmla="*/ 93 w 306"/>
              <a:gd name="T11" fmla="*/ 140 h 151"/>
              <a:gd name="T12" fmla="*/ 19 w 306"/>
              <a:gd name="T13" fmla="*/ 132 h 151"/>
              <a:gd name="T14" fmla="*/ 20 w 306"/>
              <a:gd name="T15" fmla="*/ 63 h 151"/>
              <a:gd name="T16" fmla="*/ 63 w 306"/>
              <a:gd name="T17" fmla="*/ 22 h 151"/>
              <a:gd name="T18" fmla="*/ 168 w 306"/>
              <a:gd name="T19" fmla="*/ 23 h 151"/>
              <a:gd name="T20" fmla="*/ 138 w 306"/>
              <a:gd name="T21" fmla="*/ 6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6" h="151">
                <a:moveTo>
                  <a:pt x="76" y="65"/>
                </a:moveTo>
                <a:cubicBezTo>
                  <a:pt x="211" y="66"/>
                  <a:pt x="211" y="66"/>
                  <a:pt x="211" y="66"/>
                </a:cubicBezTo>
                <a:cubicBezTo>
                  <a:pt x="211" y="66"/>
                  <a:pt x="233" y="45"/>
                  <a:pt x="256" y="22"/>
                </a:cubicBezTo>
                <a:cubicBezTo>
                  <a:pt x="279" y="0"/>
                  <a:pt x="306" y="28"/>
                  <a:pt x="306" y="28"/>
                </a:cubicBezTo>
                <a:cubicBezTo>
                  <a:pt x="227" y="106"/>
                  <a:pt x="227" y="106"/>
                  <a:pt x="227" y="106"/>
                </a:cubicBezTo>
                <a:cubicBezTo>
                  <a:pt x="227" y="106"/>
                  <a:pt x="94" y="140"/>
                  <a:pt x="93" y="140"/>
                </a:cubicBezTo>
                <a:cubicBezTo>
                  <a:pt x="72" y="147"/>
                  <a:pt x="38" y="151"/>
                  <a:pt x="19" y="132"/>
                </a:cubicBezTo>
                <a:cubicBezTo>
                  <a:pt x="0" y="113"/>
                  <a:pt x="0" y="82"/>
                  <a:pt x="20" y="63"/>
                </a:cubicBezTo>
                <a:cubicBezTo>
                  <a:pt x="63" y="22"/>
                  <a:pt x="63" y="22"/>
                  <a:pt x="63" y="22"/>
                </a:cubicBezTo>
                <a:cubicBezTo>
                  <a:pt x="168" y="23"/>
                  <a:pt x="168" y="23"/>
                  <a:pt x="168" y="23"/>
                </a:cubicBezTo>
                <a:cubicBezTo>
                  <a:pt x="168" y="54"/>
                  <a:pt x="138" y="65"/>
                  <a:pt x="138" y="65"/>
                </a:cubicBezTo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AB9E1E9-B117-4B16-8205-347F47C9B572}"/>
              </a:ext>
            </a:extLst>
          </p:cNvPr>
          <p:cNvSpPr txBox="1">
            <a:spLocks/>
          </p:cNvSpPr>
          <p:nvPr/>
        </p:nvSpPr>
        <p:spPr>
          <a:xfrm>
            <a:off x="1215340" y="4609419"/>
            <a:ext cx="3909725" cy="1040896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The plot reveals which attack types are most associated with each pattern, providing insights into the prevalence and characteristics of different threats.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DDB7CBC-C1C2-4708-9B19-0A275121C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771667" y="5170730"/>
            <a:ext cx="1691625" cy="1691625"/>
          </a:xfrm>
          <a:custGeom>
            <a:avLst/>
            <a:gdLst>
              <a:gd name="connsiteX0" fmla="*/ 0 w 1691625"/>
              <a:gd name="connsiteY0" fmla="*/ 0 h 1691625"/>
              <a:gd name="connsiteX1" fmla="*/ 1691625 w 1691625"/>
              <a:gd name="connsiteY1" fmla="*/ 1691625 h 1691625"/>
              <a:gd name="connsiteX2" fmla="*/ 0 w 1691625"/>
              <a:gd name="connsiteY2" fmla="*/ 1691625 h 1691625"/>
              <a:gd name="connsiteX3" fmla="*/ 0 w 1691625"/>
              <a:gd name="connsiteY3" fmla="*/ 0 h 169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625" h="1691625">
                <a:moveTo>
                  <a:pt x="0" y="0"/>
                </a:moveTo>
                <a:cubicBezTo>
                  <a:pt x="0" y="934259"/>
                  <a:pt x="757366" y="1691625"/>
                  <a:pt x="1691625" y="1691625"/>
                </a:cubicBezTo>
                <a:lnTo>
                  <a:pt x="0" y="16916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26C274-2C36-C826-B8C0-603E5094E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4" y="3487992"/>
            <a:ext cx="517259" cy="517259"/>
          </a:xfrm>
          <a:prstGeom prst="rect">
            <a:avLst/>
          </a:prstGeom>
        </p:spPr>
      </p:pic>
      <p:cxnSp>
        <p:nvCxnSpPr>
          <p:cNvPr id="11" name="Straight Connector 10" title="Line">
            <a:extLst>
              <a:ext uri="{FF2B5EF4-FFF2-40B4-BE49-F238E27FC236}">
                <a16:creationId xmlns:a16="http://schemas.microsoft.com/office/drawing/2014/main" id="{1A838B61-9153-1237-06FB-B2044F8FD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09" y="4534671"/>
            <a:ext cx="47631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963735D-C973-541E-0F68-6A3E85877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230" y="3059089"/>
            <a:ext cx="5820007" cy="3763496"/>
          </a:xfrm>
          <a:prstGeom prst="rect">
            <a:avLst/>
          </a:prstGeom>
        </p:spPr>
      </p:pic>
      <p:pic>
        <p:nvPicPr>
          <p:cNvPr id="13" name="Picture 1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B28D6AD-61AC-E345-49B3-76A7B1387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9841"/>
            <a:ext cx="5785207" cy="27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007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791C44-F2C6-4D4F-9852-CC27103F7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12" y="544716"/>
            <a:ext cx="6582416" cy="492443"/>
          </a:xfrm>
        </p:spPr>
        <p:txBody>
          <a:bodyPr>
            <a:normAutofit fontScale="90000"/>
          </a:bodyPr>
          <a:lstStyle/>
          <a:p>
            <a:r>
              <a:rPr lang="en-US" sz="3200" spc="-20" dirty="0"/>
              <a:t>Attack Type Distribution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CB683A-657A-487A-8F18-4B56035EE375}"/>
              </a:ext>
            </a:extLst>
          </p:cNvPr>
          <p:cNvSpPr txBox="1">
            <a:spLocks/>
          </p:cNvSpPr>
          <p:nvPr/>
        </p:nvSpPr>
        <p:spPr>
          <a:xfrm>
            <a:off x="584200" y="1159502"/>
            <a:ext cx="61372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000" spc="-20" dirty="0"/>
              <a:t>with Action Taken.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Pen" title="Icon of a surface pen with a drawn line below it">
            <a:extLst>
              <a:ext uri="{FF2B5EF4-FFF2-40B4-BE49-F238E27FC236}">
                <a16:creationId xmlns:a16="http://schemas.microsoft.com/office/drawing/2014/main" id="{BF9CEBE2-1264-4364-8544-A10A83C30DD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8948" y="2235037"/>
            <a:ext cx="360915" cy="365760"/>
          </a:xfrm>
          <a:custGeom>
            <a:avLst/>
            <a:gdLst>
              <a:gd name="T0" fmla="*/ 222 w 326"/>
              <a:gd name="T1" fmla="*/ 329 h 329"/>
              <a:gd name="T2" fmla="*/ 211 w 326"/>
              <a:gd name="T3" fmla="*/ 308 h 329"/>
              <a:gd name="T4" fmla="*/ 187 w 326"/>
              <a:gd name="T5" fmla="*/ 128 h 329"/>
              <a:gd name="T6" fmla="*/ 149 w 326"/>
              <a:gd name="T7" fmla="*/ 49 h 329"/>
              <a:gd name="T8" fmla="*/ 144 w 326"/>
              <a:gd name="T9" fmla="*/ 44 h 329"/>
              <a:gd name="T10" fmla="*/ 138 w 326"/>
              <a:gd name="T11" fmla="*/ 45 h 329"/>
              <a:gd name="T12" fmla="*/ 114 w 326"/>
              <a:gd name="T13" fmla="*/ 57 h 329"/>
              <a:gd name="T14" fmla="*/ 87 w 326"/>
              <a:gd name="T15" fmla="*/ 26 h 329"/>
              <a:gd name="T16" fmla="*/ 78 w 326"/>
              <a:gd name="T17" fmla="*/ 7 h 329"/>
              <a:gd name="T18" fmla="*/ 64 w 326"/>
              <a:gd name="T19" fmla="*/ 3 h 329"/>
              <a:gd name="T20" fmla="*/ 50 w 326"/>
              <a:gd name="T21" fmla="*/ 10 h 329"/>
              <a:gd name="T22" fmla="*/ 44 w 326"/>
              <a:gd name="T23" fmla="*/ 24 h 329"/>
              <a:gd name="T24" fmla="*/ 53 w 326"/>
              <a:gd name="T25" fmla="*/ 42 h 329"/>
              <a:gd name="T26" fmla="*/ 215 w 326"/>
              <a:gd name="T27" fmla="*/ 265 h 329"/>
              <a:gd name="T28" fmla="*/ 212 w 326"/>
              <a:gd name="T29" fmla="*/ 256 h 329"/>
              <a:gd name="T30" fmla="*/ 100 w 326"/>
              <a:gd name="T31" fmla="*/ 28 h 329"/>
              <a:gd name="T32" fmla="*/ 90 w 326"/>
              <a:gd name="T33" fmla="*/ 24 h 329"/>
              <a:gd name="T34" fmla="*/ 52 w 326"/>
              <a:gd name="T35" fmla="*/ 43 h 329"/>
              <a:gd name="T36" fmla="*/ 49 w 326"/>
              <a:gd name="T37" fmla="*/ 53 h 329"/>
              <a:gd name="T38" fmla="*/ 163 w 326"/>
              <a:gd name="T39" fmla="*/ 285 h 329"/>
              <a:gd name="T40" fmla="*/ 167 w 326"/>
              <a:gd name="T41" fmla="*/ 290 h 329"/>
              <a:gd name="T42" fmla="*/ 171 w 326"/>
              <a:gd name="T43" fmla="*/ 293 h 329"/>
              <a:gd name="T44" fmla="*/ 210 w 326"/>
              <a:gd name="T45" fmla="*/ 308 h 329"/>
              <a:gd name="T46" fmla="*/ 212 w 326"/>
              <a:gd name="T47" fmla="*/ 308 h 329"/>
              <a:gd name="T48" fmla="*/ 216 w 326"/>
              <a:gd name="T49" fmla="*/ 273 h 329"/>
              <a:gd name="T50" fmla="*/ 215 w 326"/>
              <a:gd name="T51" fmla="*/ 265 h 329"/>
              <a:gd name="T52" fmla="*/ 215 w 326"/>
              <a:gd name="T53" fmla="*/ 265 h 329"/>
              <a:gd name="T54" fmla="*/ 39 w 326"/>
              <a:gd name="T55" fmla="*/ 133 h 329"/>
              <a:gd name="T56" fmla="*/ 32 w 326"/>
              <a:gd name="T57" fmla="*/ 133 h 329"/>
              <a:gd name="T58" fmla="*/ 0 w 326"/>
              <a:gd name="T59" fmla="*/ 166 h 329"/>
              <a:gd name="T60" fmla="*/ 0 w 326"/>
              <a:gd name="T61" fmla="*/ 166 h 329"/>
              <a:gd name="T62" fmla="*/ 33 w 326"/>
              <a:gd name="T63" fmla="*/ 197 h 329"/>
              <a:gd name="T64" fmla="*/ 74 w 326"/>
              <a:gd name="T65" fmla="*/ 196 h 329"/>
              <a:gd name="T66" fmla="*/ 253 w 326"/>
              <a:gd name="T67" fmla="*/ 327 h 329"/>
              <a:gd name="T68" fmla="*/ 261 w 326"/>
              <a:gd name="T69" fmla="*/ 327 h 329"/>
              <a:gd name="T70" fmla="*/ 325 w 326"/>
              <a:gd name="T71" fmla="*/ 261 h 329"/>
              <a:gd name="T72" fmla="*/ 325 w 326"/>
              <a:gd name="T73" fmla="*/ 261 h 329"/>
              <a:gd name="T74" fmla="*/ 259 w 326"/>
              <a:gd name="T75" fmla="*/ 198 h 329"/>
              <a:gd name="T76" fmla="*/ 227 w 326"/>
              <a:gd name="T77" fmla="*/ 198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6" h="329">
                <a:moveTo>
                  <a:pt x="222" y="329"/>
                </a:moveTo>
                <a:cubicBezTo>
                  <a:pt x="211" y="308"/>
                  <a:pt x="211" y="308"/>
                  <a:pt x="211" y="308"/>
                </a:cubicBezTo>
                <a:moveTo>
                  <a:pt x="187" y="128"/>
                </a:moveTo>
                <a:cubicBezTo>
                  <a:pt x="149" y="49"/>
                  <a:pt x="149" y="49"/>
                  <a:pt x="149" y="49"/>
                </a:cubicBezTo>
                <a:cubicBezTo>
                  <a:pt x="149" y="49"/>
                  <a:pt x="147" y="45"/>
                  <a:pt x="144" y="44"/>
                </a:cubicBezTo>
                <a:cubicBezTo>
                  <a:pt x="141" y="43"/>
                  <a:pt x="138" y="45"/>
                  <a:pt x="138" y="45"/>
                </a:cubicBezTo>
                <a:cubicBezTo>
                  <a:pt x="114" y="57"/>
                  <a:pt x="114" y="57"/>
                  <a:pt x="114" y="57"/>
                </a:cubicBezTo>
                <a:moveTo>
                  <a:pt x="87" y="26"/>
                </a:moveTo>
                <a:cubicBezTo>
                  <a:pt x="78" y="7"/>
                  <a:pt x="78" y="7"/>
                  <a:pt x="78" y="7"/>
                </a:cubicBezTo>
                <a:cubicBezTo>
                  <a:pt x="76" y="2"/>
                  <a:pt x="69" y="0"/>
                  <a:pt x="64" y="3"/>
                </a:cubicBezTo>
                <a:cubicBezTo>
                  <a:pt x="50" y="10"/>
                  <a:pt x="50" y="10"/>
                  <a:pt x="50" y="10"/>
                </a:cubicBezTo>
                <a:cubicBezTo>
                  <a:pt x="44" y="13"/>
                  <a:pt x="42" y="19"/>
                  <a:pt x="44" y="24"/>
                </a:cubicBezTo>
                <a:cubicBezTo>
                  <a:pt x="53" y="42"/>
                  <a:pt x="53" y="42"/>
                  <a:pt x="53" y="42"/>
                </a:cubicBezTo>
                <a:moveTo>
                  <a:pt x="215" y="265"/>
                </a:moveTo>
                <a:cubicBezTo>
                  <a:pt x="215" y="262"/>
                  <a:pt x="212" y="256"/>
                  <a:pt x="212" y="256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98" y="24"/>
                  <a:pt x="93" y="23"/>
                  <a:pt x="90" y="24"/>
                </a:cubicBezTo>
                <a:cubicBezTo>
                  <a:pt x="52" y="43"/>
                  <a:pt x="52" y="43"/>
                  <a:pt x="52" y="43"/>
                </a:cubicBezTo>
                <a:cubicBezTo>
                  <a:pt x="49" y="45"/>
                  <a:pt x="47" y="49"/>
                  <a:pt x="49" y="53"/>
                </a:cubicBezTo>
                <a:cubicBezTo>
                  <a:pt x="163" y="285"/>
                  <a:pt x="163" y="285"/>
                  <a:pt x="163" y="285"/>
                </a:cubicBezTo>
                <a:cubicBezTo>
                  <a:pt x="163" y="285"/>
                  <a:pt x="165" y="288"/>
                  <a:pt x="167" y="290"/>
                </a:cubicBezTo>
                <a:cubicBezTo>
                  <a:pt x="168" y="291"/>
                  <a:pt x="171" y="293"/>
                  <a:pt x="171" y="293"/>
                </a:cubicBezTo>
                <a:cubicBezTo>
                  <a:pt x="181" y="298"/>
                  <a:pt x="207" y="309"/>
                  <a:pt x="210" y="308"/>
                </a:cubicBezTo>
                <a:cubicBezTo>
                  <a:pt x="210" y="308"/>
                  <a:pt x="211" y="308"/>
                  <a:pt x="212" y="308"/>
                </a:cubicBezTo>
                <a:cubicBezTo>
                  <a:pt x="214" y="306"/>
                  <a:pt x="215" y="285"/>
                  <a:pt x="216" y="273"/>
                </a:cubicBezTo>
                <a:cubicBezTo>
                  <a:pt x="216" y="268"/>
                  <a:pt x="215" y="265"/>
                  <a:pt x="215" y="265"/>
                </a:cubicBezTo>
                <a:cubicBezTo>
                  <a:pt x="215" y="265"/>
                  <a:pt x="215" y="267"/>
                  <a:pt x="215" y="265"/>
                </a:cubicBezTo>
                <a:close/>
                <a:moveTo>
                  <a:pt x="39" y="133"/>
                </a:moveTo>
                <a:cubicBezTo>
                  <a:pt x="32" y="133"/>
                  <a:pt x="32" y="133"/>
                  <a:pt x="32" y="133"/>
                </a:cubicBezTo>
                <a:cubicBezTo>
                  <a:pt x="14" y="134"/>
                  <a:pt x="0" y="148"/>
                  <a:pt x="0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1" y="183"/>
                  <a:pt x="15" y="197"/>
                  <a:pt x="33" y="197"/>
                </a:cubicBezTo>
                <a:cubicBezTo>
                  <a:pt x="74" y="196"/>
                  <a:pt x="74" y="196"/>
                  <a:pt x="74" y="196"/>
                </a:cubicBezTo>
                <a:moveTo>
                  <a:pt x="253" y="327"/>
                </a:moveTo>
                <a:cubicBezTo>
                  <a:pt x="261" y="327"/>
                  <a:pt x="261" y="327"/>
                  <a:pt x="261" y="327"/>
                </a:cubicBezTo>
                <a:cubicBezTo>
                  <a:pt x="297" y="327"/>
                  <a:pt x="326" y="297"/>
                  <a:pt x="325" y="261"/>
                </a:cubicBezTo>
                <a:cubicBezTo>
                  <a:pt x="325" y="261"/>
                  <a:pt x="325" y="261"/>
                  <a:pt x="325" y="261"/>
                </a:cubicBezTo>
                <a:cubicBezTo>
                  <a:pt x="324" y="226"/>
                  <a:pt x="295" y="197"/>
                  <a:pt x="259" y="198"/>
                </a:cubicBezTo>
                <a:cubicBezTo>
                  <a:pt x="227" y="198"/>
                  <a:pt x="227" y="198"/>
                  <a:pt x="227" y="198"/>
                </a:cubicBezTo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B0E569E-E02F-42B0-9735-AE37878D2E2D}"/>
              </a:ext>
            </a:extLst>
          </p:cNvPr>
          <p:cNvSpPr txBox="1">
            <a:spLocks/>
          </p:cNvSpPr>
          <p:nvPr/>
        </p:nvSpPr>
        <p:spPr>
          <a:xfrm>
            <a:off x="1215340" y="2028180"/>
            <a:ext cx="3747492" cy="8554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The plot </a:t>
            </a:r>
            <a:r>
              <a:rPr lang="en-US" sz="1050" dirty="0"/>
              <a:t> </a:t>
            </a:r>
            <a:r>
              <a:rPr lang="en-US" sz="1400" dirty="0"/>
              <a:t>visualizes the frequency of different cybersecurity attack types and the actions taken in response, such as logging, blocking, or ignoring.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5" name="Straight Connector 14" title="Line">
            <a:extLst>
              <a:ext uri="{FF2B5EF4-FFF2-40B4-BE49-F238E27FC236}">
                <a16:creationId xmlns:a16="http://schemas.microsoft.com/office/drawing/2014/main" id="{DA1557D8-98A8-4B06-A598-CE84F6713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09" y="3059089"/>
            <a:ext cx="47631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E78739DB-8CDC-4CEE-AEF3-6E0105C69199}"/>
              </a:ext>
            </a:extLst>
          </p:cNvPr>
          <p:cNvSpPr txBox="1">
            <a:spLocks/>
          </p:cNvSpPr>
          <p:nvPr/>
        </p:nvSpPr>
        <p:spPr>
          <a:xfrm>
            <a:off x="1215340" y="3311930"/>
            <a:ext cx="3806486" cy="9699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This analysis helps in understanding the effectiveness and prevalence of response strategies for various attack types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hand_2" title="Icon of a hand held out">
            <a:extLst>
              <a:ext uri="{FF2B5EF4-FFF2-40B4-BE49-F238E27FC236}">
                <a16:creationId xmlns:a16="http://schemas.microsoft.com/office/drawing/2014/main" id="{D64B477B-92DB-4B4C-914F-A160B43A8E0E}"/>
              </a:ext>
            </a:extLst>
          </p:cNvPr>
          <p:cNvSpPr>
            <a:spLocks noChangeAspect="1"/>
          </p:cNvSpPr>
          <p:nvPr/>
        </p:nvSpPr>
        <p:spPr bwMode="auto">
          <a:xfrm>
            <a:off x="572457" y="4925048"/>
            <a:ext cx="411480" cy="204819"/>
          </a:xfrm>
          <a:custGeom>
            <a:avLst/>
            <a:gdLst>
              <a:gd name="T0" fmla="*/ 76 w 306"/>
              <a:gd name="T1" fmla="*/ 65 h 151"/>
              <a:gd name="T2" fmla="*/ 211 w 306"/>
              <a:gd name="T3" fmla="*/ 66 h 151"/>
              <a:gd name="T4" fmla="*/ 256 w 306"/>
              <a:gd name="T5" fmla="*/ 22 h 151"/>
              <a:gd name="T6" fmla="*/ 306 w 306"/>
              <a:gd name="T7" fmla="*/ 28 h 151"/>
              <a:gd name="T8" fmla="*/ 227 w 306"/>
              <a:gd name="T9" fmla="*/ 106 h 151"/>
              <a:gd name="T10" fmla="*/ 93 w 306"/>
              <a:gd name="T11" fmla="*/ 140 h 151"/>
              <a:gd name="T12" fmla="*/ 19 w 306"/>
              <a:gd name="T13" fmla="*/ 132 h 151"/>
              <a:gd name="T14" fmla="*/ 20 w 306"/>
              <a:gd name="T15" fmla="*/ 63 h 151"/>
              <a:gd name="T16" fmla="*/ 63 w 306"/>
              <a:gd name="T17" fmla="*/ 22 h 151"/>
              <a:gd name="T18" fmla="*/ 168 w 306"/>
              <a:gd name="T19" fmla="*/ 23 h 151"/>
              <a:gd name="T20" fmla="*/ 138 w 306"/>
              <a:gd name="T21" fmla="*/ 6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6" h="151">
                <a:moveTo>
                  <a:pt x="76" y="65"/>
                </a:moveTo>
                <a:cubicBezTo>
                  <a:pt x="211" y="66"/>
                  <a:pt x="211" y="66"/>
                  <a:pt x="211" y="66"/>
                </a:cubicBezTo>
                <a:cubicBezTo>
                  <a:pt x="211" y="66"/>
                  <a:pt x="233" y="45"/>
                  <a:pt x="256" y="22"/>
                </a:cubicBezTo>
                <a:cubicBezTo>
                  <a:pt x="279" y="0"/>
                  <a:pt x="306" y="28"/>
                  <a:pt x="306" y="28"/>
                </a:cubicBezTo>
                <a:cubicBezTo>
                  <a:pt x="227" y="106"/>
                  <a:pt x="227" y="106"/>
                  <a:pt x="227" y="106"/>
                </a:cubicBezTo>
                <a:cubicBezTo>
                  <a:pt x="227" y="106"/>
                  <a:pt x="94" y="140"/>
                  <a:pt x="93" y="140"/>
                </a:cubicBezTo>
                <a:cubicBezTo>
                  <a:pt x="72" y="147"/>
                  <a:pt x="38" y="151"/>
                  <a:pt x="19" y="132"/>
                </a:cubicBezTo>
                <a:cubicBezTo>
                  <a:pt x="0" y="113"/>
                  <a:pt x="0" y="82"/>
                  <a:pt x="20" y="63"/>
                </a:cubicBezTo>
                <a:cubicBezTo>
                  <a:pt x="63" y="22"/>
                  <a:pt x="63" y="22"/>
                  <a:pt x="63" y="22"/>
                </a:cubicBezTo>
                <a:cubicBezTo>
                  <a:pt x="168" y="23"/>
                  <a:pt x="168" y="23"/>
                  <a:pt x="168" y="23"/>
                </a:cubicBezTo>
                <a:cubicBezTo>
                  <a:pt x="168" y="54"/>
                  <a:pt x="138" y="65"/>
                  <a:pt x="138" y="65"/>
                </a:cubicBezTo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AB9E1E9-B117-4B16-8205-347F47C9B572}"/>
              </a:ext>
            </a:extLst>
          </p:cNvPr>
          <p:cNvSpPr txBox="1">
            <a:spLocks/>
          </p:cNvSpPr>
          <p:nvPr/>
        </p:nvSpPr>
        <p:spPr>
          <a:xfrm>
            <a:off x="1215340" y="4811251"/>
            <a:ext cx="3909725" cy="1040896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The plot reveals which attack types are most common and how often they are logged, blocked, or ignored, providing insights into response patterns and areas for improvement.</a:t>
            </a:r>
            <a:r>
              <a:rPr lang="en-US" sz="2000" dirty="0"/>
              <a:t>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DDB7CBC-C1C2-4708-9B19-0A275121C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771667" y="5170730"/>
            <a:ext cx="1691625" cy="1691625"/>
          </a:xfrm>
          <a:custGeom>
            <a:avLst/>
            <a:gdLst>
              <a:gd name="connsiteX0" fmla="*/ 0 w 1691625"/>
              <a:gd name="connsiteY0" fmla="*/ 0 h 1691625"/>
              <a:gd name="connsiteX1" fmla="*/ 1691625 w 1691625"/>
              <a:gd name="connsiteY1" fmla="*/ 1691625 h 1691625"/>
              <a:gd name="connsiteX2" fmla="*/ 0 w 1691625"/>
              <a:gd name="connsiteY2" fmla="*/ 1691625 h 1691625"/>
              <a:gd name="connsiteX3" fmla="*/ 0 w 1691625"/>
              <a:gd name="connsiteY3" fmla="*/ 0 h 169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625" h="1691625">
                <a:moveTo>
                  <a:pt x="0" y="0"/>
                </a:moveTo>
                <a:cubicBezTo>
                  <a:pt x="0" y="934259"/>
                  <a:pt x="757366" y="1691625"/>
                  <a:pt x="1691625" y="1691625"/>
                </a:cubicBezTo>
                <a:lnTo>
                  <a:pt x="0" y="16916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26C274-2C36-C826-B8C0-603E5094E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4" y="3487992"/>
            <a:ext cx="517259" cy="517259"/>
          </a:xfrm>
          <a:prstGeom prst="rect">
            <a:avLst/>
          </a:prstGeom>
        </p:spPr>
      </p:pic>
      <p:cxnSp>
        <p:nvCxnSpPr>
          <p:cNvPr id="11" name="Straight Connector 10" title="Line">
            <a:extLst>
              <a:ext uri="{FF2B5EF4-FFF2-40B4-BE49-F238E27FC236}">
                <a16:creationId xmlns:a16="http://schemas.microsoft.com/office/drawing/2014/main" id="{1A838B61-9153-1237-06FB-B2044F8FD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09" y="4534671"/>
            <a:ext cx="47631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A54DF8E-29BA-A4F4-FA3B-7D8A721D9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116" y="749611"/>
            <a:ext cx="6271866" cy="587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779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04825-5A9E-0EF4-80CD-9D69CD16E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846" y="2790294"/>
            <a:ext cx="6798608" cy="15715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Temporal Analysis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72C9F-6CB5-274E-0F63-6D022BA496B3}"/>
              </a:ext>
            </a:extLst>
          </p:cNvPr>
          <p:cNvSpPr txBox="1"/>
          <p:nvPr/>
        </p:nvSpPr>
        <p:spPr>
          <a:xfrm>
            <a:off x="4579243" y="3829878"/>
            <a:ext cx="6798608" cy="1408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0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Using Timestamp Column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28" name="Graphic 27" descr="Diagnostic">
            <a:extLst>
              <a:ext uri="{FF2B5EF4-FFF2-40B4-BE49-F238E27FC236}">
                <a16:creationId xmlns:a16="http://schemas.microsoft.com/office/drawing/2014/main" id="{F465187E-02C5-2138-E438-CA637E793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049354"/>
            <a:ext cx="3053422" cy="30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33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791C44-F2C6-4D4F-9852-CC27103F7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12" y="544716"/>
            <a:ext cx="6582416" cy="492443"/>
          </a:xfrm>
        </p:spPr>
        <p:txBody>
          <a:bodyPr>
            <a:normAutofit fontScale="90000"/>
          </a:bodyPr>
          <a:lstStyle/>
          <a:p>
            <a:r>
              <a:rPr lang="en-US" sz="3200" spc="-20" dirty="0"/>
              <a:t>Number of Cyber Attacks 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CB683A-657A-487A-8F18-4B56035EE375}"/>
              </a:ext>
            </a:extLst>
          </p:cNvPr>
          <p:cNvSpPr txBox="1">
            <a:spLocks/>
          </p:cNvSpPr>
          <p:nvPr/>
        </p:nvSpPr>
        <p:spPr>
          <a:xfrm>
            <a:off x="584200" y="1159502"/>
            <a:ext cx="61372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000" spc="-20" dirty="0"/>
              <a:t>Per Day.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Pen" title="Icon of a surface pen with a drawn line below it">
            <a:extLst>
              <a:ext uri="{FF2B5EF4-FFF2-40B4-BE49-F238E27FC236}">
                <a16:creationId xmlns:a16="http://schemas.microsoft.com/office/drawing/2014/main" id="{BF9CEBE2-1264-4364-8544-A10A83C30DD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8948" y="2235037"/>
            <a:ext cx="360915" cy="365760"/>
          </a:xfrm>
          <a:custGeom>
            <a:avLst/>
            <a:gdLst>
              <a:gd name="T0" fmla="*/ 222 w 326"/>
              <a:gd name="T1" fmla="*/ 329 h 329"/>
              <a:gd name="T2" fmla="*/ 211 w 326"/>
              <a:gd name="T3" fmla="*/ 308 h 329"/>
              <a:gd name="T4" fmla="*/ 187 w 326"/>
              <a:gd name="T5" fmla="*/ 128 h 329"/>
              <a:gd name="T6" fmla="*/ 149 w 326"/>
              <a:gd name="T7" fmla="*/ 49 h 329"/>
              <a:gd name="T8" fmla="*/ 144 w 326"/>
              <a:gd name="T9" fmla="*/ 44 h 329"/>
              <a:gd name="T10" fmla="*/ 138 w 326"/>
              <a:gd name="T11" fmla="*/ 45 h 329"/>
              <a:gd name="T12" fmla="*/ 114 w 326"/>
              <a:gd name="T13" fmla="*/ 57 h 329"/>
              <a:gd name="T14" fmla="*/ 87 w 326"/>
              <a:gd name="T15" fmla="*/ 26 h 329"/>
              <a:gd name="T16" fmla="*/ 78 w 326"/>
              <a:gd name="T17" fmla="*/ 7 h 329"/>
              <a:gd name="T18" fmla="*/ 64 w 326"/>
              <a:gd name="T19" fmla="*/ 3 h 329"/>
              <a:gd name="T20" fmla="*/ 50 w 326"/>
              <a:gd name="T21" fmla="*/ 10 h 329"/>
              <a:gd name="T22" fmla="*/ 44 w 326"/>
              <a:gd name="T23" fmla="*/ 24 h 329"/>
              <a:gd name="T24" fmla="*/ 53 w 326"/>
              <a:gd name="T25" fmla="*/ 42 h 329"/>
              <a:gd name="T26" fmla="*/ 215 w 326"/>
              <a:gd name="T27" fmla="*/ 265 h 329"/>
              <a:gd name="T28" fmla="*/ 212 w 326"/>
              <a:gd name="T29" fmla="*/ 256 h 329"/>
              <a:gd name="T30" fmla="*/ 100 w 326"/>
              <a:gd name="T31" fmla="*/ 28 h 329"/>
              <a:gd name="T32" fmla="*/ 90 w 326"/>
              <a:gd name="T33" fmla="*/ 24 h 329"/>
              <a:gd name="T34" fmla="*/ 52 w 326"/>
              <a:gd name="T35" fmla="*/ 43 h 329"/>
              <a:gd name="T36" fmla="*/ 49 w 326"/>
              <a:gd name="T37" fmla="*/ 53 h 329"/>
              <a:gd name="T38" fmla="*/ 163 w 326"/>
              <a:gd name="T39" fmla="*/ 285 h 329"/>
              <a:gd name="T40" fmla="*/ 167 w 326"/>
              <a:gd name="T41" fmla="*/ 290 h 329"/>
              <a:gd name="T42" fmla="*/ 171 w 326"/>
              <a:gd name="T43" fmla="*/ 293 h 329"/>
              <a:gd name="T44" fmla="*/ 210 w 326"/>
              <a:gd name="T45" fmla="*/ 308 h 329"/>
              <a:gd name="T46" fmla="*/ 212 w 326"/>
              <a:gd name="T47" fmla="*/ 308 h 329"/>
              <a:gd name="T48" fmla="*/ 216 w 326"/>
              <a:gd name="T49" fmla="*/ 273 h 329"/>
              <a:gd name="T50" fmla="*/ 215 w 326"/>
              <a:gd name="T51" fmla="*/ 265 h 329"/>
              <a:gd name="T52" fmla="*/ 215 w 326"/>
              <a:gd name="T53" fmla="*/ 265 h 329"/>
              <a:gd name="T54" fmla="*/ 39 w 326"/>
              <a:gd name="T55" fmla="*/ 133 h 329"/>
              <a:gd name="T56" fmla="*/ 32 w 326"/>
              <a:gd name="T57" fmla="*/ 133 h 329"/>
              <a:gd name="T58" fmla="*/ 0 w 326"/>
              <a:gd name="T59" fmla="*/ 166 h 329"/>
              <a:gd name="T60" fmla="*/ 0 w 326"/>
              <a:gd name="T61" fmla="*/ 166 h 329"/>
              <a:gd name="T62" fmla="*/ 33 w 326"/>
              <a:gd name="T63" fmla="*/ 197 h 329"/>
              <a:gd name="T64" fmla="*/ 74 w 326"/>
              <a:gd name="T65" fmla="*/ 196 h 329"/>
              <a:gd name="T66" fmla="*/ 253 w 326"/>
              <a:gd name="T67" fmla="*/ 327 h 329"/>
              <a:gd name="T68" fmla="*/ 261 w 326"/>
              <a:gd name="T69" fmla="*/ 327 h 329"/>
              <a:gd name="T70" fmla="*/ 325 w 326"/>
              <a:gd name="T71" fmla="*/ 261 h 329"/>
              <a:gd name="T72" fmla="*/ 325 w 326"/>
              <a:gd name="T73" fmla="*/ 261 h 329"/>
              <a:gd name="T74" fmla="*/ 259 w 326"/>
              <a:gd name="T75" fmla="*/ 198 h 329"/>
              <a:gd name="T76" fmla="*/ 227 w 326"/>
              <a:gd name="T77" fmla="*/ 198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6" h="329">
                <a:moveTo>
                  <a:pt x="222" y="329"/>
                </a:moveTo>
                <a:cubicBezTo>
                  <a:pt x="211" y="308"/>
                  <a:pt x="211" y="308"/>
                  <a:pt x="211" y="308"/>
                </a:cubicBezTo>
                <a:moveTo>
                  <a:pt x="187" y="128"/>
                </a:moveTo>
                <a:cubicBezTo>
                  <a:pt x="149" y="49"/>
                  <a:pt x="149" y="49"/>
                  <a:pt x="149" y="49"/>
                </a:cubicBezTo>
                <a:cubicBezTo>
                  <a:pt x="149" y="49"/>
                  <a:pt x="147" y="45"/>
                  <a:pt x="144" y="44"/>
                </a:cubicBezTo>
                <a:cubicBezTo>
                  <a:pt x="141" y="43"/>
                  <a:pt x="138" y="45"/>
                  <a:pt x="138" y="45"/>
                </a:cubicBezTo>
                <a:cubicBezTo>
                  <a:pt x="114" y="57"/>
                  <a:pt x="114" y="57"/>
                  <a:pt x="114" y="57"/>
                </a:cubicBezTo>
                <a:moveTo>
                  <a:pt x="87" y="26"/>
                </a:moveTo>
                <a:cubicBezTo>
                  <a:pt x="78" y="7"/>
                  <a:pt x="78" y="7"/>
                  <a:pt x="78" y="7"/>
                </a:cubicBezTo>
                <a:cubicBezTo>
                  <a:pt x="76" y="2"/>
                  <a:pt x="69" y="0"/>
                  <a:pt x="64" y="3"/>
                </a:cubicBezTo>
                <a:cubicBezTo>
                  <a:pt x="50" y="10"/>
                  <a:pt x="50" y="10"/>
                  <a:pt x="50" y="10"/>
                </a:cubicBezTo>
                <a:cubicBezTo>
                  <a:pt x="44" y="13"/>
                  <a:pt x="42" y="19"/>
                  <a:pt x="44" y="24"/>
                </a:cubicBezTo>
                <a:cubicBezTo>
                  <a:pt x="53" y="42"/>
                  <a:pt x="53" y="42"/>
                  <a:pt x="53" y="42"/>
                </a:cubicBezTo>
                <a:moveTo>
                  <a:pt x="215" y="265"/>
                </a:moveTo>
                <a:cubicBezTo>
                  <a:pt x="215" y="262"/>
                  <a:pt x="212" y="256"/>
                  <a:pt x="212" y="256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98" y="24"/>
                  <a:pt x="93" y="23"/>
                  <a:pt x="90" y="24"/>
                </a:cubicBezTo>
                <a:cubicBezTo>
                  <a:pt x="52" y="43"/>
                  <a:pt x="52" y="43"/>
                  <a:pt x="52" y="43"/>
                </a:cubicBezTo>
                <a:cubicBezTo>
                  <a:pt x="49" y="45"/>
                  <a:pt x="47" y="49"/>
                  <a:pt x="49" y="53"/>
                </a:cubicBezTo>
                <a:cubicBezTo>
                  <a:pt x="163" y="285"/>
                  <a:pt x="163" y="285"/>
                  <a:pt x="163" y="285"/>
                </a:cubicBezTo>
                <a:cubicBezTo>
                  <a:pt x="163" y="285"/>
                  <a:pt x="165" y="288"/>
                  <a:pt x="167" y="290"/>
                </a:cubicBezTo>
                <a:cubicBezTo>
                  <a:pt x="168" y="291"/>
                  <a:pt x="171" y="293"/>
                  <a:pt x="171" y="293"/>
                </a:cubicBezTo>
                <a:cubicBezTo>
                  <a:pt x="181" y="298"/>
                  <a:pt x="207" y="309"/>
                  <a:pt x="210" y="308"/>
                </a:cubicBezTo>
                <a:cubicBezTo>
                  <a:pt x="210" y="308"/>
                  <a:pt x="211" y="308"/>
                  <a:pt x="212" y="308"/>
                </a:cubicBezTo>
                <a:cubicBezTo>
                  <a:pt x="214" y="306"/>
                  <a:pt x="215" y="285"/>
                  <a:pt x="216" y="273"/>
                </a:cubicBezTo>
                <a:cubicBezTo>
                  <a:pt x="216" y="268"/>
                  <a:pt x="215" y="265"/>
                  <a:pt x="215" y="265"/>
                </a:cubicBezTo>
                <a:cubicBezTo>
                  <a:pt x="215" y="265"/>
                  <a:pt x="215" y="267"/>
                  <a:pt x="215" y="265"/>
                </a:cubicBezTo>
                <a:close/>
                <a:moveTo>
                  <a:pt x="39" y="133"/>
                </a:moveTo>
                <a:cubicBezTo>
                  <a:pt x="32" y="133"/>
                  <a:pt x="32" y="133"/>
                  <a:pt x="32" y="133"/>
                </a:cubicBezTo>
                <a:cubicBezTo>
                  <a:pt x="14" y="134"/>
                  <a:pt x="0" y="148"/>
                  <a:pt x="0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1" y="183"/>
                  <a:pt x="15" y="197"/>
                  <a:pt x="33" y="197"/>
                </a:cubicBezTo>
                <a:cubicBezTo>
                  <a:pt x="74" y="196"/>
                  <a:pt x="74" y="196"/>
                  <a:pt x="74" y="196"/>
                </a:cubicBezTo>
                <a:moveTo>
                  <a:pt x="253" y="327"/>
                </a:moveTo>
                <a:cubicBezTo>
                  <a:pt x="261" y="327"/>
                  <a:pt x="261" y="327"/>
                  <a:pt x="261" y="327"/>
                </a:cubicBezTo>
                <a:cubicBezTo>
                  <a:pt x="297" y="327"/>
                  <a:pt x="326" y="297"/>
                  <a:pt x="325" y="261"/>
                </a:cubicBezTo>
                <a:cubicBezTo>
                  <a:pt x="325" y="261"/>
                  <a:pt x="325" y="261"/>
                  <a:pt x="325" y="261"/>
                </a:cubicBezTo>
                <a:cubicBezTo>
                  <a:pt x="324" y="226"/>
                  <a:pt x="295" y="197"/>
                  <a:pt x="259" y="198"/>
                </a:cubicBezTo>
                <a:cubicBezTo>
                  <a:pt x="227" y="198"/>
                  <a:pt x="227" y="198"/>
                  <a:pt x="227" y="198"/>
                </a:cubicBezTo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B0E569E-E02F-42B0-9735-AE37878D2E2D}"/>
              </a:ext>
            </a:extLst>
          </p:cNvPr>
          <p:cNvSpPr txBox="1">
            <a:spLocks/>
          </p:cNvSpPr>
          <p:nvPr/>
        </p:nvSpPr>
        <p:spPr>
          <a:xfrm>
            <a:off x="1215340" y="2028180"/>
            <a:ext cx="3747492" cy="8554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The "Number of Cyber Attacks Per Day" plot visualizes the frequency of cyber attacks over a specified period.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5" name="Straight Connector 14" title="Line">
            <a:extLst>
              <a:ext uri="{FF2B5EF4-FFF2-40B4-BE49-F238E27FC236}">
                <a16:creationId xmlns:a16="http://schemas.microsoft.com/office/drawing/2014/main" id="{DA1557D8-98A8-4B06-A598-CE84F6713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09" y="3059089"/>
            <a:ext cx="47631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E78739DB-8CDC-4CEE-AEF3-6E0105C69199}"/>
              </a:ext>
            </a:extLst>
          </p:cNvPr>
          <p:cNvSpPr txBox="1">
            <a:spLocks/>
          </p:cNvSpPr>
          <p:nvPr/>
        </p:nvSpPr>
        <p:spPr>
          <a:xfrm>
            <a:off x="1215341" y="3328970"/>
            <a:ext cx="3806486" cy="9699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This analysis helps identify trends and patterns in attack occurrences, aiding in proactive threat management.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hand_2" title="Icon of a hand held out">
            <a:extLst>
              <a:ext uri="{FF2B5EF4-FFF2-40B4-BE49-F238E27FC236}">
                <a16:creationId xmlns:a16="http://schemas.microsoft.com/office/drawing/2014/main" id="{D64B477B-92DB-4B4C-914F-A160B43A8E0E}"/>
              </a:ext>
            </a:extLst>
          </p:cNvPr>
          <p:cNvSpPr>
            <a:spLocks noChangeAspect="1"/>
          </p:cNvSpPr>
          <p:nvPr/>
        </p:nvSpPr>
        <p:spPr bwMode="auto">
          <a:xfrm>
            <a:off x="572457" y="4925048"/>
            <a:ext cx="411480" cy="204819"/>
          </a:xfrm>
          <a:custGeom>
            <a:avLst/>
            <a:gdLst>
              <a:gd name="T0" fmla="*/ 76 w 306"/>
              <a:gd name="T1" fmla="*/ 65 h 151"/>
              <a:gd name="T2" fmla="*/ 211 w 306"/>
              <a:gd name="T3" fmla="*/ 66 h 151"/>
              <a:gd name="T4" fmla="*/ 256 w 306"/>
              <a:gd name="T5" fmla="*/ 22 h 151"/>
              <a:gd name="T6" fmla="*/ 306 w 306"/>
              <a:gd name="T7" fmla="*/ 28 h 151"/>
              <a:gd name="T8" fmla="*/ 227 w 306"/>
              <a:gd name="T9" fmla="*/ 106 h 151"/>
              <a:gd name="T10" fmla="*/ 93 w 306"/>
              <a:gd name="T11" fmla="*/ 140 h 151"/>
              <a:gd name="T12" fmla="*/ 19 w 306"/>
              <a:gd name="T13" fmla="*/ 132 h 151"/>
              <a:gd name="T14" fmla="*/ 20 w 306"/>
              <a:gd name="T15" fmla="*/ 63 h 151"/>
              <a:gd name="T16" fmla="*/ 63 w 306"/>
              <a:gd name="T17" fmla="*/ 22 h 151"/>
              <a:gd name="T18" fmla="*/ 168 w 306"/>
              <a:gd name="T19" fmla="*/ 23 h 151"/>
              <a:gd name="T20" fmla="*/ 138 w 306"/>
              <a:gd name="T21" fmla="*/ 6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6" h="151">
                <a:moveTo>
                  <a:pt x="76" y="65"/>
                </a:moveTo>
                <a:cubicBezTo>
                  <a:pt x="211" y="66"/>
                  <a:pt x="211" y="66"/>
                  <a:pt x="211" y="66"/>
                </a:cubicBezTo>
                <a:cubicBezTo>
                  <a:pt x="211" y="66"/>
                  <a:pt x="233" y="45"/>
                  <a:pt x="256" y="22"/>
                </a:cubicBezTo>
                <a:cubicBezTo>
                  <a:pt x="279" y="0"/>
                  <a:pt x="306" y="28"/>
                  <a:pt x="306" y="28"/>
                </a:cubicBezTo>
                <a:cubicBezTo>
                  <a:pt x="227" y="106"/>
                  <a:pt x="227" y="106"/>
                  <a:pt x="227" y="106"/>
                </a:cubicBezTo>
                <a:cubicBezTo>
                  <a:pt x="227" y="106"/>
                  <a:pt x="94" y="140"/>
                  <a:pt x="93" y="140"/>
                </a:cubicBezTo>
                <a:cubicBezTo>
                  <a:pt x="72" y="147"/>
                  <a:pt x="38" y="151"/>
                  <a:pt x="19" y="132"/>
                </a:cubicBezTo>
                <a:cubicBezTo>
                  <a:pt x="0" y="113"/>
                  <a:pt x="0" y="82"/>
                  <a:pt x="20" y="63"/>
                </a:cubicBezTo>
                <a:cubicBezTo>
                  <a:pt x="63" y="22"/>
                  <a:pt x="63" y="22"/>
                  <a:pt x="63" y="22"/>
                </a:cubicBezTo>
                <a:cubicBezTo>
                  <a:pt x="168" y="23"/>
                  <a:pt x="168" y="23"/>
                  <a:pt x="168" y="23"/>
                </a:cubicBezTo>
                <a:cubicBezTo>
                  <a:pt x="168" y="54"/>
                  <a:pt x="138" y="65"/>
                  <a:pt x="138" y="65"/>
                </a:cubicBezTo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AB9E1E9-B117-4B16-8205-347F47C9B572}"/>
              </a:ext>
            </a:extLst>
          </p:cNvPr>
          <p:cNvSpPr txBox="1">
            <a:spLocks/>
          </p:cNvSpPr>
          <p:nvPr/>
        </p:nvSpPr>
        <p:spPr>
          <a:xfrm>
            <a:off x="1215340" y="4609419"/>
            <a:ext cx="3909725" cy="1040896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/>
              <a:t>The plot reveals peak periods of activity, guiding resource allocation and enhancing readiness during high-risk times.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DDB7CBC-C1C2-4708-9B19-0A275121C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771667" y="5170730"/>
            <a:ext cx="1691625" cy="1691625"/>
          </a:xfrm>
          <a:custGeom>
            <a:avLst/>
            <a:gdLst>
              <a:gd name="connsiteX0" fmla="*/ 0 w 1691625"/>
              <a:gd name="connsiteY0" fmla="*/ 0 h 1691625"/>
              <a:gd name="connsiteX1" fmla="*/ 1691625 w 1691625"/>
              <a:gd name="connsiteY1" fmla="*/ 1691625 h 1691625"/>
              <a:gd name="connsiteX2" fmla="*/ 0 w 1691625"/>
              <a:gd name="connsiteY2" fmla="*/ 1691625 h 1691625"/>
              <a:gd name="connsiteX3" fmla="*/ 0 w 1691625"/>
              <a:gd name="connsiteY3" fmla="*/ 0 h 169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625" h="1691625">
                <a:moveTo>
                  <a:pt x="0" y="0"/>
                </a:moveTo>
                <a:cubicBezTo>
                  <a:pt x="0" y="934259"/>
                  <a:pt x="757366" y="1691625"/>
                  <a:pt x="1691625" y="1691625"/>
                </a:cubicBezTo>
                <a:lnTo>
                  <a:pt x="0" y="16916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26C274-2C36-C826-B8C0-603E5094E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4" y="3487992"/>
            <a:ext cx="517259" cy="517259"/>
          </a:xfrm>
          <a:prstGeom prst="rect">
            <a:avLst/>
          </a:prstGeom>
        </p:spPr>
      </p:pic>
      <p:cxnSp>
        <p:nvCxnSpPr>
          <p:cNvPr id="11" name="Straight Connector 10" title="Line">
            <a:extLst>
              <a:ext uri="{FF2B5EF4-FFF2-40B4-BE49-F238E27FC236}">
                <a16:creationId xmlns:a16="http://schemas.microsoft.com/office/drawing/2014/main" id="{1A838B61-9153-1237-06FB-B2044F8FD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09" y="4534671"/>
            <a:ext cx="47631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8AF0F68-EAFD-0134-2666-51B8C53DC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226" y="1070195"/>
            <a:ext cx="5871712" cy="1322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4ADD56-FDE8-36CF-82B3-55063454C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942" y="2521232"/>
            <a:ext cx="6072995" cy="388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9750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791C44-F2C6-4D4F-9852-CC27103F7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12" y="544716"/>
            <a:ext cx="6582416" cy="492443"/>
          </a:xfrm>
        </p:spPr>
        <p:txBody>
          <a:bodyPr>
            <a:normAutofit fontScale="90000"/>
          </a:bodyPr>
          <a:lstStyle/>
          <a:p>
            <a:r>
              <a:rPr lang="en-US" sz="3200" spc="-20" dirty="0"/>
              <a:t>Monthly Attack from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CB683A-657A-487A-8F18-4B56035EE375}"/>
              </a:ext>
            </a:extLst>
          </p:cNvPr>
          <p:cNvSpPr txBox="1">
            <a:spLocks/>
          </p:cNvSpPr>
          <p:nvPr/>
        </p:nvSpPr>
        <p:spPr>
          <a:xfrm>
            <a:off x="584200" y="1159502"/>
            <a:ext cx="61372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000" spc="-20" dirty="0"/>
              <a:t>2020 to 2023.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Pen" title="Icon of a surface pen with a drawn line below it">
            <a:extLst>
              <a:ext uri="{FF2B5EF4-FFF2-40B4-BE49-F238E27FC236}">
                <a16:creationId xmlns:a16="http://schemas.microsoft.com/office/drawing/2014/main" id="{BF9CEBE2-1264-4364-8544-A10A83C30DD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8948" y="2235037"/>
            <a:ext cx="360915" cy="365760"/>
          </a:xfrm>
          <a:custGeom>
            <a:avLst/>
            <a:gdLst>
              <a:gd name="T0" fmla="*/ 222 w 326"/>
              <a:gd name="T1" fmla="*/ 329 h 329"/>
              <a:gd name="T2" fmla="*/ 211 w 326"/>
              <a:gd name="T3" fmla="*/ 308 h 329"/>
              <a:gd name="T4" fmla="*/ 187 w 326"/>
              <a:gd name="T5" fmla="*/ 128 h 329"/>
              <a:gd name="T6" fmla="*/ 149 w 326"/>
              <a:gd name="T7" fmla="*/ 49 h 329"/>
              <a:gd name="T8" fmla="*/ 144 w 326"/>
              <a:gd name="T9" fmla="*/ 44 h 329"/>
              <a:gd name="T10" fmla="*/ 138 w 326"/>
              <a:gd name="T11" fmla="*/ 45 h 329"/>
              <a:gd name="T12" fmla="*/ 114 w 326"/>
              <a:gd name="T13" fmla="*/ 57 h 329"/>
              <a:gd name="T14" fmla="*/ 87 w 326"/>
              <a:gd name="T15" fmla="*/ 26 h 329"/>
              <a:gd name="T16" fmla="*/ 78 w 326"/>
              <a:gd name="T17" fmla="*/ 7 h 329"/>
              <a:gd name="T18" fmla="*/ 64 w 326"/>
              <a:gd name="T19" fmla="*/ 3 h 329"/>
              <a:gd name="T20" fmla="*/ 50 w 326"/>
              <a:gd name="T21" fmla="*/ 10 h 329"/>
              <a:gd name="T22" fmla="*/ 44 w 326"/>
              <a:gd name="T23" fmla="*/ 24 h 329"/>
              <a:gd name="T24" fmla="*/ 53 w 326"/>
              <a:gd name="T25" fmla="*/ 42 h 329"/>
              <a:gd name="T26" fmla="*/ 215 w 326"/>
              <a:gd name="T27" fmla="*/ 265 h 329"/>
              <a:gd name="T28" fmla="*/ 212 w 326"/>
              <a:gd name="T29" fmla="*/ 256 h 329"/>
              <a:gd name="T30" fmla="*/ 100 w 326"/>
              <a:gd name="T31" fmla="*/ 28 h 329"/>
              <a:gd name="T32" fmla="*/ 90 w 326"/>
              <a:gd name="T33" fmla="*/ 24 h 329"/>
              <a:gd name="T34" fmla="*/ 52 w 326"/>
              <a:gd name="T35" fmla="*/ 43 h 329"/>
              <a:gd name="T36" fmla="*/ 49 w 326"/>
              <a:gd name="T37" fmla="*/ 53 h 329"/>
              <a:gd name="T38" fmla="*/ 163 w 326"/>
              <a:gd name="T39" fmla="*/ 285 h 329"/>
              <a:gd name="T40" fmla="*/ 167 w 326"/>
              <a:gd name="T41" fmla="*/ 290 h 329"/>
              <a:gd name="T42" fmla="*/ 171 w 326"/>
              <a:gd name="T43" fmla="*/ 293 h 329"/>
              <a:gd name="T44" fmla="*/ 210 w 326"/>
              <a:gd name="T45" fmla="*/ 308 h 329"/>
              <a:gd name="T46" fmla="*/ 212 w 326"/>
              <a:gd name="T47" fmla="*/ 308 h 329"/>
              <a:gd name="T48" fmla="*/ 216 w 326"/>
              <a:gd name="T49" fmla="*/ 273 h 329"/>
              <a:gd name="T50" fmla="*/ 215 w 326"/>
              <a:gd name="T51" fmla="*/ 265 h 329"/>
              <a:gd name="T52" fmla="*/ 215 w 326"/>
              <a:gd name="T53" fmla="*/ 265 h 329"/>
              <a:gd name="T54" fmla="*/ 39 w 326"/>
              <a:gd name="T55" fmla="*/ 133 h 329"/>
              <a:gd name="T56" fmla="*/ 32 w 326"/>
              <a:gd name="T57" fmla="*/ 133 h 329"/>
              <a:gd name="T58" fmla="*/ 0 w 326"/>
              <a:gd name="T59" fmla="*/ 166 h 329"/>
              <a:gd name="T60" fmla="*/ 0 w 326"/>
              <a:gd name="T61" fmla="*/ 166 h 329"/>
              <a:gd name="T62" fmla="*/ 33 w 326"/>
              <a:gd name="T63" fmla="*/ 197 h 329"/>
              <a:gd name="T64" fmla="*/ 74 w 326"/>
              <a:gd name="T65" fmla="*/ 196 h 329"/>
              <a:gd name="T66" fmla="*/ 253 w 326"/>
              <a:gd name="T67" fmla="*/ 327 h 329"/>
              <a:gd name="T68" fmla="*/ 261 w 326"/>
              <a:gd name="T69" fmla="*/ 327 h 329"/>
              <a:gd name="T70" fmla="*/ 325 w 326"/>
              <a:gd name="T71" fmla="*/ 261 h 329"/>
              <a:gd name="T72" fmla="*/ 325 w 326"/>
              <a:gd name="T73" fmla="*/ 261 h 329"/>
              <a:gd name="T74" fmla="*/ 259 w 326"/>
              <a:gd name="T75" fmla="*/ 198 h 329"/>
              <a:gd name="T76" fmla="*/ 227 w 326"/>
              <a:gd name="T77" fmla="*/ 198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6" h="329">
                <a:moveTo>
                  <a:pt x="222" y="329"/>
                </a:moveTo>
                <a:cubicBezTo>
                  <a:pt x="211" y="308"/>
                  <a:pt x="211" y="308"/>
                  <a:pt x="211" y="308"/>
                </a:cubicBezTo>
                <a:moveTo>
                  <a:pt x="187" y="128"/>
                </a:moveTo>
                <a:cubicBezTo>
                  <a:pt x="149" y="49"/>
                  <a:pt x="149" y="49"/>
                  <a:pt x="149" y="49"/>
                </a:cubicBezTo>
                <a:cubicBezTo>
                  <a:pt x="149" y="49"/>
                  <a:pt x="147" y="45"/>
                  <a:pt x="144" y="44"/>
                </a:cubicBezTo>
                <a:cubicBezTo>
                  <a:pt x="141" y="43"/>
                  <a:pt x="138" y="45"/>
                  <a:pt x="138" y="45"/>
                </a:cubicBezTo>
                <a:cubicBezTo>
                  <a:pt x="114" y="57"/>
                  <a:pt x="114" y="57"/>
                  <a:pt x="114" y="57"/>
                </a:cubicBezTo>
                <a:moveTo>
                  <a:pt x="87" y="26"/>
                </a:moveTo>
                <a:cubicBezTo>
                  <a:pt x="78" y="7"/>
                  <a:pt x="78" y="7"/>
                  <a:pt x="78" y="7"/>
                </a:cubicBezTo>
                <a:cubicBezTo>
                  <a:pt x="76" y="2"/>
                  <a:pt x="69" y="0"/>
                  <a:pt x="64" y="3"/>
                </a:cubicBezTo>
                <a:cubicBezTo>
                  <a:pt x="50" y="10"/>
                  <a:pt x="50" y="10"/>
                  <a:pt x="50" y="10"/>
                </a:cubicBezTo>
                <a:cubicBezTo>
                  <a:pt x="44" y="13"/>
                  <a:pt x="42" y="19"/>
                  <a:pt x="44" y="24"/>
                </a:cubicBezTo>
                <a:cubicBezTo>
                  <a:pt x="53" y="42"/>
                  <a:pt x="53" y="42"/>
                  <a:pt x="53" y="42"/>
                </a:cubicBezTo>
                <a:moveTo>
                  <a:pt x="215" y="265"/>
                </a:moveTo>
                <a:cubicBezTo>
                  <a:pt x="215" y="262"/>
                  <a:pt x="212" y="256"/>
                  <a:pt x="212" y="256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98" y="24"/>
                  <a:pt x="93" y="23"/>
                  <a:pt x="90" y="24"/>
                </a:cubicBezTo>
                <a:cubicBezTo>
                  <a:pt x="52" y="43"/>
                  <a:pt x="52" y="43"/>
                  <a:pt x="52" y="43"/>
                </a:cubicBezTo>
                <a:cubicBezTo>
                  <a:pt x="49" y="45"/>
                  <a:pt x="47" y="49"/>
                  <a:pt x="49" y="53"/>
                </a:cubicBezTo>
                <a:cubicBezTo>
                  <a:pt x="163" y="285"/>
                  <a:pt x="163" y="285"/>
                  <a:pt x="163" y="285"/>
                </a:cubicBezTo>
                <a:cubicBezTo>
                  <a:pt x="163" y="285"/>
                  <a:pt x="165" y="288"/>
                  <a:pt x="167" y="290"/>
                </a:cubicBezTo>
                <a:cubicBezTo>
                  <a:pt x="168" y="291"/>
                  <a:pt x="171" y="293"/>
                  <a:pt x="171" y="293"/>
                </a:cubicBezTo>
                <a:cubicBezTo>
                  <a:pt x="181" y="298"/>
                  <a:pt x="207" y="309"/>
                  <a:pt x="210" y="308"/>
                </a:cubicBezTo>
                <a:cubicBezTo>
                  <a:pt x="210" y="308"/>
                  <a:pt x="211" y="308"/>
                  <a:pt x="212" y="308"/>
                </a:cubicBezTo>
                <a:cubicBezTo>
                  <a:pt x="214" y="306"/>
                  <a:pt x="215" y="285"/>
                  <a:pt x="216" y="273"/>
                </a:cubicBezTo>
                <a:cubicBezTo>
                  <a:pt x="216" y="268"/>
                  <a:pt x="215" y="265"/>
                  <a:pt x="215" y="265"/>
                </a:cubicBezTo>
                <a:cubicBezTo>
                  <a:pt x="215" y="265"/>
                  <a:pt x="215" y="267"/>
                  <a:pt x="215" y="265"/>
                </a:cubicBezTo>
                <a:close/>
                <a:moveTo>
                  <a:pt x="39" y="133"/>
                </a:moveTo>
                <a:cubicBezTo>
                  <a:pt x="32" y="133"/>
                  <a:pt x="32" y="133"/>
                  <a:pt x="32" y="133"/>
                </a:cubicBezTo>
                <a:cubicBezTo>
                  <a:pt x="14" y="134"/>
                  <a:pt x="0" y="148"/>
                  <a:pt x="0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1" y="183"/>
                  <a:pt x="15" y="197"/>
                  <a:pt x="33" y="197"/>
                </a:cubicBezTo>
                <a:cubicBezTo>
                  <a:pt x="74" y="196"/>
                  <a:pt x="74" y="196"/>
                  <a:pt x="74" y="196"/>
                </a:cubicBezTo>
                <a:moveTo>
                  <a:pt x="253" y="327"/>
                </a:moveTo>
                <a:cubicBezTo>
                  <a:pt x="261" y="327"/>
                  <a:pt x="261" y="327"/>
                  <a:pt x="261" y="327"/>
                </a:cubicBezTo>
                <a:cubicBezTo>
                  <a:pt x="297" y="327"/>
                  <a:pt x="326" y="297"/>
                  <a:pt x="325" y="261"/>
                </a:cubicBezTo>
                <a:cubicBezTo>
                  <a:pt x="325" y="261"/>
                  <a:pt x="325" y="261"/>
                  <a:pt x="325" y="261"/>
                </a:cubicBezTo>
                <a:cubicBezTo>
                  <a:pt x="324" y="226"/>
                  <a:pt x="295" y="197"/>
                  <a:pt x="259" y="198"/>
                </a:cubicBezTo>
                <a:cubicBezTo>
                  <a:pt x="227" y="198"/>
                  <a:pt x="227" y="198"/>
                  <a:pt x="227" y="198"/>
                </a:cubicBezTo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B0E569E-E02F-42B0-9735-AE37878D2E2D}"/>
              </a:ext>
            </a:extLst>
          </p:cNvPr>
          <p:cNvSpPr txBox="1">
            <a:spLocks/>
          </p:cNvSpPr>
          <p:nvPr/>
        </p:nvSpPr>
        <p:spPr>
          <a:xfrm>
            <a:off x="1215340" y="2028180"/>
            <a:ext cx="3747492" cy="8554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A monthly attack heatmap visually represents the frequency of cyber attacks over time, with a focus on monthly trends from 2020 to 2023.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5" name="Straight Connector 14" title="Line">
            <a:extLst>
              <a:ext uri="{FF2B5EF4-FFF2-40B4-BE49-F238E27FC236}">
                <a16:creationId xmlns:a16="http://schemas.microsoft.com/office/drawing/2014/main" id="{DA1557D8-98A8-4B06-A598-CE84F6713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09" y="3059089"/>
            <a:ext cx="47631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E78739DB-8CDC-4CEE-AEF3-6E0105C69199}"/>
              </a:ext>
            </a:extLst>
          </p:cNvPr>
          <p:cNvSpPr txBox="1">
            <a:spLocks/>
          </p:cNvSpPr>
          <p:nvPr/>
        </p:nvSpPr>
        <p:spPr>
          <a:xfrm>
            <a:off x="1215341" y="3328970"/>
            <a:ext cx="3806486" cy="9699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This analysis helps in</a:t>
            </a:r>
            <a:r>
              <a:rPr lang="en-US" sz="1050" dirty="0"/>
              <a:t> </a:t>
            </a:r>
            <a:r>
              <a:rPr lang="en-US" sz="1400" dirty="0"/>
              <a:t>highlighting temporal patterns in cyber attacks, helping identify periods of heightened activity.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hand_2" title="Icon of a hand held out">
            <a:extLst>
              <a:ext uri="{FF2B5EF4-FFF2-40B4-BE49-F238E27FC236}">
                <a16:creationId xmlns:a16="http://schemas.microsoft.com/office/drawing/2014/main" id="{D64B477B-92DB-4B4C-914F-A160B43A8E0E}"/>
              </a:ext>
            </a:extLst>
          </p:cNvPr>
          <p:cNvSpPr>
            <a:spLocks noChangeAspect="1"/>
          </p:cNvSpPr>
          <p:nvPr/>
        </p:nvSpPr>
        <p:spPr bwMode="auto">
          <a:xfrm>
            <a:off x="572457" y="4925048"/>
            <a:ext cx="411480" cy="204819"/>
          </a:xfrm>
          <a:custGeom>
            <a:avLst/>
            <a:gdLst>
              <a:gd name="T0" fmla="*/ 76 w 306"/>
              <a:gd name="T1" fmla="*/ 65 h 151"/>
              <a:gd name="T2" fmla="*/ 211 w 306"/>
              <a:gd name="T3" fmla="*/ 66 h 151"/>
              <a:gd name="T4" fmla="*/ 256 w 306"/>
              <a:gd name="T5" fmla="*/ 22 h 151"/>
              <a:gd name="T6" fmla="*/ 306 w 306"/>
              <a:gd name="T7" fmla="*/ 28 h 151"/>
              <a:gd name="T8" fmla="*/ 227 w 306"/>
              <a:gd name="T9" fmla="*/ 106 h 151"/>
              <a:gd name="T10" fmla="*/ 93 w 306"/>
              <a:gd name="T11" fmla="*/ 140 h 151"/>
              <a:gd name="T12" fmla="*/ 19 w 306"/>
              <a:gd name="T13" fmla="*/ 132 h 151"/>
              <a:gd name="T14" fmla="*/ 20 w 306"/>
              <a:gd name="T15" fmla="*/ 63 h 151"/>
              <a:gd name="T16" fmla="*/ 63 w 306"/>
              <a:gd name="T17" fmla="*/ 22 h 151"/>
              <a:gd name="T18" fmla="*/ 168 w 306"/>
              <a:gd name="T19" fmla="*/ 23 h 151"/>
              <a:gd name="T20" fmla="*/ 138 w 306"/>
              <a:gd name="T21" fmla="*/ 6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6" h="151">
                <a:moveTo>
                  <a:pt x="76" y="65"/>
                </a:moveTo>
                <a:cubicBezTo>
                  <a:pt x="211" y="66"/>
                  <a:pt x="211" y="66"/>
                  <a:pt x="211" y="66"/>
                </a:cubicBezTo>
                <a:cubicBezTo>
                  <a:pt x="211" y="66"/>
                  <a:pt x="233" y="45"/>
                  <a:pt x="256" y="22"/>
                </a:cubicBezTo>
                <a:cubicBezTo>
                  <a:pt x="279" y="0"/>
                  <a:pt x="306" y="28"/>
                  <a:pt x="306" y="28"/>
                </a:cubicBezTo>
                <a:cubicBezTo>
                  <a:pt x="227" y="106"/>
                  <a:pt x="227" y="106"/>
                  <a:pt x="227" y="106"/>
                </a:cubicBezTo>
                <a:cubicBezTo>
                  <a:pt x="227" y="106"/>
                  <a:pt x="94" y="140"/>
                  <a:pt x="93" y="140"/>
                </a:cubicBezTo>
                <a:cubicBezTo>
                  <a:pt x="72" y="147"/>
                  <a:pt x="38" y="151"/>
                  <a:pt x="19" y="132"/>
                </a:cubicBezTo>
                <a:cubicBezTo>
                  <a:pt x="0" y="113"/>
                  <a:pt x="0" y="82"/>
                  <a:pt x="20" y="63"/>
                </a:cubicBezTo>
                <a:cubicBezTo>
                  <a:pt x="63" y="22"/>
                  <a:pt x="63" y="22"/>
                  <a:pt x="63" y="22"/>
                </a:cubicBezTo>
                <a:cubicBezTo>
                  <a:pt x="168" y="23"/>
                  <a:pt x="168" y="23"/>
                  <a:pt x="168" y="23"/>
                </a:cubicBezTo>
                <a:cubicBezTo>
                  <a:pt x="168" y="54"/>
                  <a:pt x="138" y="65"/>
                  <a:pt x="138" y="65"/>
                </a:cubicBezTo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AB9E1E9-B117-4B16-8205-347F47C9B572}"/>
              </a:ext>
            </a:extLst>
          </p:cNvPr>
          <p:cNvSpPr txBox="1">
            <a:spLocks/>
          </p:cNvSpPr>
          <p:nvPr/>
        </p:nvSpPr>
        <p:spPr>
          <a:xfrm>
            <a:off x="1215340" y="4609419"/>
            <a:ext cx="3909725" cy="1040896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The heatmap reveals seasonal trends and anomalies, guiding strategic planning and resource allocation for cybersecurity efforts.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DDB7CBC-C1C2-4708-9B19-0A275121C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771667" y="5170730"/>
            <a:ext cx="1691625" cy="1691625"/>
          </a:xfrm>
          <a:custGeom>
            <a:avLst/>
            <a:gdLst>
              <a:gd name="connsiteX0" fmla="*/ 0 w 1691625"/>
              <a:gd name="connsiteY0" fmla="*/ 0 h 1691625"/>
              <a:gd name="connsiteX1" fmla="*/ 1691625 w 1691625"/>
              <a:gd name="connsiteY1" fmla="*/ 1691625 h 1691625"/>
              <a:gd name="connsiteX2" fmla="*/ 0 w 1691625"/>
              <a:gd name="connsiteY2" fmla="*/ 1691625 h 1691625"/>
              <a:gd name="connsiteX3" fmla="*/ 0 w 1691625"/>
              <a:gd name="connsiteY3" fmla="*/ 0 h 169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625" h="1691625">
                <a:moveTo>
                  <a:pt x="0" y="0"/>
                </a:moveTo>
                <a:cubicBezTo>
                  <a:pt x="0" y="934259"/>
                  <a:pt x="757366" y="1691625"/>
                  <a:pt x="1691625" y="1691625"/>
                </a:cubicBezTo>
                <a:lnTo>
                  <a:pt x="0" y="16916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26C274-2C36-C826-B8C0-603E5094E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4" y="3487992"/>
            <a:ext cx="517259" cy="517259"/>
          </a:xfrm>
          <a:prstGeom prst="rect">
            <a:avLst/>
          </a:prstGeom>
        </p:spPr>
      </p:pic>
      <p:cxnSp>
        <p:nvCxnSpPr>
          <p:cNvPr id="11" name="Straight Connector 10" title="Line">
            <a:extLst>
              <a:ext uri="{FF2B5EF4-FFF2-40B4-BE49-F238E27FC236}">
                <a16:creationId xmlns:a16="http://schemas.microsoft.com/office/drawing/2014/main" id="{1A838B61-9153-1237-06FB-B2044F8FD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09" y="4534671"/>
            <a:ext cx="47631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6012B9C-C009-AEC2-03E3-53A52C202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62" y="971911"/>
            <a:ext cx="5653178" cy="508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016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CDD17F-88AC-79CA-F8E4-24F85CFF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Future Analysis</a:t>
            </a:r>
            <a:endParaRPr lang="en-CA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F7261140-717B-2FC1-2533-456BEC9F6E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2235105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7169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98D14-41F1-268F-07F9-F3C836FC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Thank you for listening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10215-A9F2-1396-6298-50592D70FAEA}"/>
              </a:ext>
            </a:extLst>
          </p:cNvPr>
          <p:cNvSpPr txBox="1"/>
          <p:nvPr/>
        </p:nvSpPr>
        <p:spPr>
          <a:xfrm>
            <a:off x="7534655" y="1066800"/>
            <a:ext cx="3405015" cy="47244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800" cap="all">
                <a:solidFill>
                  <a:srgbClr val="FFFFFF"/>
                </a:solidFill>
              </a:rPr>
              <a:t>Q&amp;A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F4489-5C11-1AB6-B428-AAB38B3AA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Objectives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887A6DBC-5677-9DDF-0259-9581F28F66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8820866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184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D2772-1D21-8E3F-CFF2-A0E5118C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DataSet overview</a:t>
            </a:r>
            <a:endParaRPr lang="en-CA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D9AC04-7137-804A-38B2-03A5D861D5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17337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1955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232C6-F053-26E3-6333-3E5CC9F6B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9243" y="1419225"/>
            <a:ext cx="6798608" cy="2346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Data Prepossessing </a:t>
            </a:r>
            <a:endParaRPr lang="en-US" sz="4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217E73-F59F-DCFE-FB10-2016F488CB4B}"/>
              </a:ext>
            </a:extLst>
          </p:cNvPr>
          <p:cNvSpPr txBox="1"/>
          <p:nvPr/>
        </p:nvSpPr>
        <p:spPr>
          <a:xfrm>
            <a:off x="4579243" y="3829878"/>
            <a:ext cx="6798608" cy="1408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0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Ensuring Data Quality for Accurate Analysis and Insights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37" name="Graphic 36" descr="Bar chart">
            <a:extLst>
              <a:ext uri="{FF2B5EF4-FFF2-40B4-BE49-F238E27FC236}">
                <a16:creationId xmlns:a16="http://schemas.microsoft.com/office/drawing/2014/main" id="{3CA2582B-D98A-9AC0-CA70-231C4A2D5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049354"/>
            <a:ext cx="3053422" cy="30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1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AB4AF-A7FE-6425-3961-F2C803F2F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542614"/>
          </a:xfrm>
        </p:spPr>
        <p:txBody>
          <a:bodyPr>
            <a:normAutofit/>
          </a:bodyPr>
          <a:lstStyle/>
          <a:p>
            <a:r>
              <a:rPr lang="en-US" sz="2400" dirty="0"/>
              <a:t>Data Prepossessing</a:t>
            </a:r>
            <a:endParaRPr lang="en-CA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0DEE8B-D9A9-B448-1448-D7BAE2E4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398287"/>
            <a:ext cx="3568661" cy="4577063"/>
          </a:xfrm>
        </p:spPr>
        <p:txBody>
          <a:bodyPr>
            <a:normAutofit/>
          </a:bodyPr>
          <a:lstStyle/>
          <a:p>
            <a:r>
              <a:rPr lang="en-US" dirty="0"/>
              <a:t>Data preprocessing involves cleaning and transforming raw data into a usable format for analysis.</a:t>
            </a:r>
          </a:p>
          <a:p>
            <a:r>
              <a:rPr lang="en-US" dirty="0"/>
              <a:t>It enhances data quality, ensuring accurate and meaningful and complete analysis.</a:t>
            </a:r>
          </a:p>
          <a:p>
            <a:endParaRPr lang="en-US" dirty="0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9102727-FDF4-2350-6227-F8D09289A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309752"/>
            <a:ext cx="6735272" cy="40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56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F37D1-9AB1-8241-0BEB-73B43DB5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979" y="2408702"/>
            <a:ext cx="6798608" cy="2346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Analysis of Attack Distribution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36" name="Graphic 35" descr="Financial">
            <a:extLst>
              <a:ext uri="{FF2B5EF4-FFF2-40B4-BE49-F238E27FC236}">
                <a16:creationId xmlns:a16="http://schemas.microsoft.com/office/drawing/2014/main" id="{DC0BF6F5-9081-C71F-3540-F5253F9D1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049354"/>
            <a:ext cx="3053422" cy="30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4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791C44-F2C6-4D4F-9852-CC27103F7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12" y="544716"/>
            <a:ext cx="6582416" cy="492443"/>
          </a:xfrm>
        </p:spPr>
        <p:txBody>
          <a:bodyPr>
            <a:normAutofit fontScale="90000"/>
          </a:bodyPr>
          <a:lstStyle/>
          <a:p>
            <a:r>
              <a:rPr lang="en-US" sz="3200" spc="-20" dirty="0"/>
              <a:t>Attacks distribution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CB683A-657A-487A-8F18-4B56035EE375}"/>
              </a:ext>
            </a:extLst>
          </p:cNvPr>
          <p:cNvSpPr txBox="1">
            <a:spLocks/>
          </p:cNvSpPr>
          <p:nvPr/>
        </p:nvSpPr>
        <p:spPr>
          <a:xfrm>
            <a:off x="584200" y="1159502"/>
            <a:ext cx="61372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000" spc="-20" dirty="0"/>
              <a:t>Based on device platform.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Pen" title="Icon of a surface pen with a drawn line below it">
            <a:extLst>
              <a:ext uri="{FF2B5EF4-FFF2-40B4-BE49-F238E27FC236}">
                <a16:creationId xmlns:a16="http://schemas.microsoft.com/office/drawing/2014/main" id="{BF9CEBE2-1264-4364-8544-A10A83C30DD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8948" y="2235037"/>
            <a:ext cx="360915" cy="365760"/>
          </a:xfrm>
          <a:custGeom>
            <a:avLst/>
            <a:gdLst>
              <a:gd name="T0" fmla="*/ 222 w 326"/>
              <a:gd name="T1" fmla="*/ 329 h 329"/>
              <a:gd name="T2" fmla="*/ 211 w 326"/>
              <a:gd name="T3" fmla="*/ 308 h 329"/>
              <a:gd name="T4" fmla="*/ 187 w 326"/>
              <a:gd name="T5" fmla="*/ 128 h 329"/>
              <a:gd name="T6" fmla="*/ 149 w 326"/>
              <a:gd name="T7" fmla="*/ 49 h 329"/>
              <a:gd name="T8" fmla="*/ 144 w 326"/>
              <a:gd name="T9" fmla="*/ 44 h 329"/>
              <a:gd name="T10" fmla="*/ 138 w 326"/>
              <a:gd name="T11" fmla="*/ 45 h 329"/>
              <a:gd name="T12" fmla="*/ 114 w 326"/>
              <a:gd name="T13" fmla="*/ 57 h 329"/>
              <a:gd name="T14" fmla="*/ 87 w 326"/>
              <a:gd name="T15" fmla="*/ 26 h 329"/>
              <a:gd name="T16" fmla="*/ 78 w 326"/>
              <a:gd name="T17" fmla="*/ 7 h 329"/>
              <a:gd name="T18" fmla="*/ 64 w 326"/>
              <a:gd name="T19" fmla="*/ 3 h 329"/>
              <a:gd name="T20" fmla="*/ 50 w 326"/>
              <a:gd name="T21" fmla="*/ 10 h 329"/>
              <a:gd name="T22" fmla="*/ 44 w 326"/>
              <a:gd name="T23" fmla="*/ 24 h 329"/>
              <a:gd name="T24" fmla="*/ 53 w 326"/>
              <a:gd name="T25" fmla="*/ 42 h 329"/>
              <a:gd name="T26" fmla="*/ 215 w 326"/>
              <a:gd name="T27" fmla="*/ 265 h 329"/>
              <a:gd name="T28" fmla="*/ 212 w 326"/>
              <a:gd name="T29" fmla="*/ 256 h 329"/>
              <a:gd name="T30" fmla="*/ 100 w 326"/>
              <a:gd name="T31" fmla="*/ 28 h 329"/>
              <a:gd name="T32" fmla="*/ 90 w 326"/>
              <a:gd name="T33" fmla="*/ 24 h 329"/>
              <a:gd name="T34" fmla="*/ 52 w 326"/>
              <a:gd name="T35" fmla="*/ 43 h 329"/>
              <a:gd name="T36" fmla="*/ 49 w 326"/>
              <a:gd name="T37" fmla="*/ 53 h 329"/>
              <a:gd name="T38" fmla="*/ 163 w 326"/>
              <a:gd name="T39" fmla="*/ 285 h 329"/>
              <a:gd name="T40" fmla="*/ 167 w 326"/>
              <a:gd name="T41" fmla="*/ 290 h 329"/>
              <a:gd name="T42" fmla="*/ 171 w 326"/>
              <a:gd name="T43" fmla="*/ 293 h 329"/>
              <a:gd name="T44" fmla="*/ 210 w 326"/>
              <a:gd name="T45" fmla="*/ 308 h 329"/>
              <a:gd name="T46" fmla="*/ 212 w 326"/>
              <a:gd name="T47" fmla="*/ 308 h 329"/>
              <a:gd name="T48" fmla="*/ 216 w 326"/>
              <a:gd name="T49" fmla="*/ 273 h 329"/>
              <a:gd name="T50" fmla="*/ 215 w 326"/>
              <a:gd name="T51" fmla="*/ 265 h 329"/>
              <a:gd name="T52" fmla="*/ 215 w 326"/>
              <a:gd name="T53" fmla="*/ 265 h 329"/>
              <a:gd name="T54" fmla="*/ 39 w 326"/>
              <a:gd name="T55" fmla="*/ 133 h 329"/>
              <a:gd name="T56" fmla="*/ 32 w 326"/>
              <a:gd name="T57" fmla="*/ 133 h 329"/>
              <a:gd name="T58" fmla="*/ 0 w 326"/>
              <a:gd name="T59" fmla="*/ 166 h 329"/>
              <a:gd name="T60" fmla="*/ 0 w 326"/>
              <a:gd name="T61" fmla="*/ 166 h 329"/>
              <a:gd name="T62" fmla="*/ 33 w 326"/>
              <a:gd name="T63" fmla="*/ 197 h 329"/>
              <a:gd name="T64" fmla="*/ 74 w 326"/>
              <a:gd name="T65" fmla="*/ 196 h 329"/>
              <a:gd name="T66" fmla="*/ 253 w 326"/>
              <a:gd name="T67" fmla="*/ 327 h 329"/>
              <a:gd name="T68" fmla="*/ 261 w 326"/>
              <a:gd name="T69" fmla="*/ 327 h 329"/>
              <a:gd name="T70" fmla="*/ 325 w 326"/>
              <a:gd name="T71" fmla="*/ 261 h 329"/>
              <a:gd name="T72" fmla="*/ 325 w 326"/>
              <a:gd name="T73" fmla="*/ 261 h 329"/>
              <a:gd name="T74" fmla="*/ 259 w 326"/>
              <a:gd name="T75" fmla="*/ 198 h 329"/>
              <a:gd name="T76" fmla="*/ 227 w 326"/>
              <a:gd name="T77" fmla="*/ 198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6" h="329">
                <a:moveTo>
                  <a:pt x="222" y="329"/>
                </a:moveTo>
                <a:cubicBezTo>
                  <a:pt x="211" y="308"/>
                  <a:pt x="211" y="308"/>
                  <a:pt x="211" y="308"/>
                </a:cubicBezTo>
                <a:moveTo>
                  <a:pt x="187" y="128"/>
                </a:moveTo>
                <a:cubicBezTo>
                  <a:pt x="149" y="49"/>
                  <a:pt x="149" y="49"/>
                  <a:pt x="149" y="49"/>
                </a:cubicBezTo>
                <a:cubicBezTo>
                  <a:pt x="149" y="49"/>
                  <a:pt x="147" y="45"/>
                  <a:pt x="144" y="44"/>
                </a:cubicBezTo>
                <a:cubicBezTo>
                  <a:pt x="141" y="43"/>
                  <a:pt x="138" y="45"/>
                  <a:pt x="138" y="45"/>
                </a:cubicBezTo>
                <a:cubicBezTo>
                  <a:pt x="114" y="57"/>
                  <a:pt x="114" y="57"/>
                  <a:pt x="114" y="57"/>
                </a:cubicBezTo>
                <a:moveTo>
                  <a:pt x="87" y="26"/>
                </a:moveTo>
                <a:cubicBezTo>
                  <a:pt x="78" y="7"/>
                  <a:pt x="78" y="7"/>
                  <a:pt x="78" y="7"/>
                </a:cubicBezTo>
                <a:cubicBezTo>
                  <a:pt x="76" y="2"/>
                  <a:pt x="69" y="0"/>
                  <a:pt x="64" y="3"/>
                </a:cubicBezTo>
                <a:cubicBezTo>
                  <a:pt x="50" y="10"/>
                  <a:pt x="50" y="10"/>
                  <a:pt x="50" y="10"/>
                </a:cubicBezTo>
                <a:cubicBezTo>
                  <a:pt x="44" y="13"/>
                  <a:pt x="42" y="19"/>
                  <a:pt x="44" y="24"/>
                </a:cubicBezTo>
                <a:cubicBezTo>
                  <a:pt x="53" y="42"/>
                  <a:pt x="53" y="42"/>
                  <a:pt x="53" y="42"/>
                </a:cubicBezTo>
                <a:moveTo>
                  <a:pt x="215" y="265"/>
                </a:moveTo>
                <a:cubicBezTo>
                  <a:pt x="215" y="262"/>
                  <a:pt x="212" y="256"/>
                  <a:pt x="212" y="256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98" y="24"/>
                  <a:pt x="93" y="23"/>
                  <a:pt x="90" y="24"/>
                </a:cubicBezTo>
                <a:cubicBezTo>
                  <a:pt x="52" y="43"/>
                  <a:pt x="52" y="43"/>
                  <a:pt x="52" y="43"/>
                </a:cubicBezTo>
                <a:cubicBezTo>
                  <a:pt x="49" y="45"/>
                  <a:pt x="47" y="49"/>
                  <a:pt x="49" y="53"/>
                </a:cubicBezTo>
                <a:cubicBezTo>
                  <a:pt x="163" y="285"/>
                  <a:pt x="163" y="285"/>
                  <a:pt x="163" y="285"/>
                </a:cubicBezTo>
                <a:cubicBezTo>
                  <a:pt x="163" y="285"/>
                  <a:pt x="165" y="288"/>
                  <a:pt x="167" y="290"/>
                </a:cubicBezTo>
                <a:cubicBezTo>
                  <a:pt x="168" y="291"/>
                  <a:pt x="171" y="293"/>
                  <a:pt x="171" y="293"/>
                </a:cubicBezTo>
                <a:cubicBezTo>
                  <a:pt x="181" y="298"/>
                  <a:pt x="207" y="309"/>
                  <a:pt x="210" y="308"/>
                </a:cubicBezTo>
                <a:cubicBezTo>
                  <a:pt x="210" y="308"/>
                  <a:pt x="211" y="308"/>
                  <a:pt x="212" y="308"/>
                </a:cubicBezTo>
                <a:cubicBezTo>
                  <a:pt x="214" y="306"/>
                  <a:pt x="215" y="285"/>
                  <a:pt x="216" y="273"/>
                </a:cubicBezTo>
                <a:cubicBezTo>
                  <a:pt x="216" y="268"/>
                  <a:pt x="215" y="265"/>
                  <a:pt x="215" y="265"/>
                </a:cubicBezTo>
                <a:cubicBezTo>
                  <a:pt x="215" y="265"/>
                  <a:pt x="215" y="267"/>
                  <a:pt x="215" y="265"/>
                </a:cubicBezTo>
                <a:close/>
                <a:moveTo>
                  <a:pt x="39" y="133"/>
                </a:moveTo>
                <a:cubicBezTo>
                  <a:pt x="32" y="133"/>
                  <a:pt x="32" y="133"/>
                  <a:pt x="32" y="133"/>
                </a:cubicBezTo>
                <a:cubicBezTo>
                  <a:pt x="14" y="134"/>
                  <a:pt x="0" y="148"/>
                  <a:pt x="0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1" y="183"/>
                  <a:pt x="15" y="197"/>
                  <a:pt x="33" y="197"/>
                </a:cubicBezTo>
                <a:cubicBezTo>
                  <a:pt x="74" y="196"/>
                  <a:pt x="74" y="196"/>
                  <a:pt x="74" y="196"/>
                </a:cubicBezTo>
                <a:moveTo>
                  <a:pt x="253" y="327"/>
                </a:moveTo>
                <a:cubicBezTo>
                  <a:pt x="261" y="327"/>
                  <a:pt x="261" y="327"/>
                  <a:pt x="261" y="327"/>
                </a:cubicBezTo>
                <a:cubicBezTo>
                  <a:pt x="297" y="327"/>
                  <a:pt x="326" y="297"/>
                  <a:pt x="325" y="261"/>
                </a:cubicBezTo>
                <a:cubicBezTo>
                  <a:pt x="325" y="261"/>
                  <a:pt x="325" y="261"/>
                  <a:pt x="325" y="261"/>
                </a:cubicBezTo>
                <a:cubicBezTo>
                  <a:pt x="324" y="226"/>
                  <a:pt x="295" y="197"/>
                  <a:pt x="259" y="198"/>
                </a:cubicBezTo>
                <a:cubicBezTo>
                  <a:pt x="227" y="198"/>
                  <a:pt x="227" y="198"/>
                  <a:pt x="227" y="198"/>
                </a:cubicBezTo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B0E569E-E02F-42B0-9735-AE37878D2E2D}"/>
              </a:ext>
            </a:extLst>
          </p:cNvPr>
          <p:cNvSpPr txBox="1">
            <a:spLocks/>
          </p:cNvSpPr>
          <p:nvPr/>
        </p:nvSpPr>
        <p:spPr>
          <a:xfrm>
            <a:off x="1215340" y="2028180"/>
            <a:ext cx="3747492" cy="8554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A plot of attack distribution by device type visually represents the frequency or proportion of cybersecurity attacks targeting various device categories.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5" name="Straight Connector 14" title="Line">
            <a:extLst>
              <a:ext uri="{FF2B5EF4-FFF2-40B4-BE49-F238E27FC236}">
                <a16:creationId xmlns:a16="http://schemas.microsoft.com/office/drawing/2014/main" id="{DA1557D8-98A8-4B06-A598-CE84F6713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09" y="3059089"/>
            <a:ext cx="47631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E78739DB-8CDC-4CEE-AEF3-6E0105C69199}"/>
              </a:ext>
            </a:extLst>
          </p:cNvPr>
          <p:cNvSpPr txBox="1">
            <a:spLocks/>
          </p:cNvSpPr>
          <p:nvPr/>
        </p:nvSpPr>
        <p:spPr>
          <a:xfrm>
            <a:off x="1215341" y="3328970"/>
            <a:ext cx="3806486" cy="9699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This analysis helps in identifying which types of devices are most susceptible to attacks, enabling better allocation of security resources.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hand_2" title="Icon of a hand held out">
            <a:extLst>
              <a:ext uri="{FF2B5EF4-FFF2-40B4-BE49-F238E27FC236}">
                <a16:creationId xmlns:a16="http://schemas.microsoft.com/office/drawing/2014/main" id="{D64B477B-92DB-4B4C-914F-A160B43A8E0E}"/>
              </a:ext>
            </a:extLst>
          </p:cNvPr>
          <p:cNvSpPr>
            <a:spLocks noChangeAspect="1"/>
          </p:cNvSpPr>
          <p:nvPr/>
        </p:nvSpPr>
        <p:spPr bwMode="auto">
          <a:xfrm>
            <a:off x="572457" y="4925048"/>
            <a:ext cx="411480" cy="204819"/>
          </a:xfrm>
          <a:custGeom>
            <a:avLst/>
            <a:gdLst>
              <a:gd name="T0" fmla="*/ 76 w 306"/>
              <a:gd name="T1" fmla="*/ 65 h 151"/>
              <a:gd name="T2" fmla="*/ 211 w 306"/>
              <a:gd name="T3" fmla="*/ 66 h 151"/>
              <a:gd name="T4" fmla="*/ 256 w 306"/>
              <a:gd name="T5" fmla="*/ 22 h 151"/>
              <a:gd name="T6" fmla="*/ 306 w 306"/>
              <a:gd name="T7" fmla="*/ 28 h 151"/>
              <a:gd name="T8" fmla="*/ 227 w 306"/>
              <a:gd name="T9" fmla="*/ 106 h 151"/>
              <a:gd name="T10" fmla="*/ 93 w 306"/>
              <a:gd name="T11" fmla="*/ 140 h 151"/>
              <a:gd name="T12" fmla="*/ 19 w 306"/>
              <a:gd name="T13" fmla="*/ 132 h 151"/>
              <a:gd name="T14" fmla="*/ 20 w 306"/>
              <a:gd name="T15" fmla="*/ 63 h 151"/>
              <a:gd name="T16" fmla="*/ 63 w 306"/>
              <a:gd name="T17" fmla="*/ 22 h 151"/>
              <a:gd name="T18" fmla="*/ 168 w 306"/>
              <a:gd name="T19" fmla="*/ 23 h 151"/>
              <a:gd name="T20" fmla="*/ 138 w 306"/>
              <a:gd name="T21" fmla="*/ 6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6" h="151">
                <a:moveTo>
                  <a:pt x="76" y="65"/>
                </a:moveTo>
                <a:cubicBezTo>
                  <a:pt x="211" y="66"/>
                  <a:pt x="211" y="66"/>
                  <a:pt x="211" y="66"/>
                </a:cubicBezTo>
                <a:cubicBezTo>
                  <a:pt x="211" y="66"/>
                  <a:pt x="233" y="45"/>
                  <a:pt x="256" y="22"/>
                </a:cubicBezTo>
                <a:cubicBezTo>
                  <a:pt x="279" y="0"/>
                  <a:pt x="306" y="28"/>
                  <a:pt x="306" y="28"/>
                </a:cubicBezTo>
                <a:cubicBezTo>
                  <a:pt x="227" y="106"/>
                  <a:pt x="227" y="106"/>
                  <a:pt x="227" y="106"/>
                </a:cubicBezTo>
                <a:cubicBezTo>
                  <a:pt x="227" y="106"/>
                  <a:pt x="94" y="140"/>
                  <a:pt x="93" y="140"/>
                </a:cubicBezTo>
                <a:cubicBezTo>
                  <a:pt x="72" y="147"/>
                  <a:pt x="38" y="151"/>
                  <a:pt x="19" y="132"/>
                </a:cubicBezTo>
                <a:cubicBezTo>
                  <a:pt x="0" y="113"/>
                  <a:pt x="0" y="82"/>
                  <a:pt x="20" y="63"/>
                </a:cubicBezTo>
                <a:cubicBezTo>
                  <a:pt x="63" y="22"/>
                  <a:pt x="63" y="22"/>
                  <a:pt x="63" y="22"/>
                </a:cubicBezTo>
                <a:cubicBezTo>
                  <a:pt x="168" y="23"/>
                  <a:pt x="168" y="23"/>
                  <a:pt x="168" y="23"/>
                </a:cubicBezTo>
                <a:cubicBezTo>
                  <a:pt x="168" y="54"/>
                  <a:pt x="138" y="65"/>
                  <a:pt x="138" y="65"/>
                </a:cubicBezTo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AB9E1E9-B117-4B16-8205-347F47C9B572}"/>
              </a:ext>
            </a:extLst>
          </p:cNvPr>
          <p:cNvSpPr txBox="1">
            <a:spLocks/>
          </p:cNvSpPr>
          <p:nvPr/>
        </p:nvSpPr>
        <p:spPr>
          <a:xfrm>
            <a:off x="1215340" y="4609418"/>
            <a:ext cx="3909725" cy="123094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The plot reveals that Windows and Linux devices are most frequently attacked, this outcome will lead to the development of targeted security strategies and preventive measures.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DC4F72-16A3-E440-8256-7E5CC39F8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9826" y="1220230"/>
            <a:ext cx="6045828" cy="1135436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DDB7CBC-C1C2-4708-9B19-0A275121C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771667" y="5170730"/>
            <a:ext cx="1691625" cy="1691625"/>
          </a:xfrm>
          <a:custGeom>
            <a:avLst/>
            <a:gdLst>
              <a:gd name="connsiteX0" fmla="*/ 0 w 1691625"/>
              <a:gd name="connsiteY0" fmla="*/ 0 h 1691625"/>
              <a:gd name="connsiteX1" fmla="*/ 1691625 w 1691625"/>
              <a:gd name="connsiteY1" fmla="*/ 1691625 h 1691625"/>
              <a:gd name="connsiteX2" fmla="*/ 0 w 1691625"/>
              <a:gd name="connsiteY2" fmla="*/ 1691625 h 1691625"/>
              <a:gd name="connsiteX3" fmla="*/ 0 w 1691625"/>
              <a:gd name="connsiteY3" fmla="*/ 0 h 169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625" h="1691625">
                <a:moveTo>
                  <a:pt x="0" y="0"/>
                </a:moveTo>
                <a:cubicBezTo>
                  <a:pt x="0" y="934259"/>
                  <a:pt x="757366" y="1691625"/>
                  <a:pt x="1691625" y="1691625"/>
                </a:cubicBezTo>
                <a:lnTo>
                  <a:pt x="0" y="16916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1DE63-46C2-EF30-3C33-8BF3DFE19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571" y="2521976"/>
            <a:ext cx="6461493" cy="3767403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26C274-2C36-C826-B8C0-603E5094E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4" y="3487992"/>
            <a:ext cx="517259" cy="517259"/>
          </a:xfrm>
          <a:prstGeom prst="rect">
            <a:avLst/>
          </a:prstGeom>
        </p:spPr>
      </p:pic>
      <p:cxnSp>
        <p:nvCxnSpPr>
          <p:cNvPr id="11" name="Straight Connector 10" title="Line">
            <a:extLst>
              <a:ext uri="{FF2B5EF4-FFF2-40B4-BE49-F238E27FC236}">
                <a16:creationId xmlns:a16="http://schemas.microsoft.com/office/drawing/2014/main" id="{1A838B61-9153-1237-06FB-B2044F8FD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09" y="4534671"/>
            <a:ext cx="47631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64642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40E7A5-2ED7-AE9A-83A5-DA27A13C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346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Analysis of Attack Types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28" name="Graphic 27" descr="Magnifying glass">
            <a:extLst>
              <a:ext uri="{FF2B5EF4-FFF2-40B4-BE49-F238E27FC236}">
                <a16:creationId xmlns:a16="http://schemas.microsoft.com/office/drawing/2014/main" id="{002EC37D-5DBB-E023-4B56-6C235830A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049354"/>
            <a:ext cx="3053422" cy="30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095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791C44-F2C6-4D4F-9852-CC27103F7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12" y="544716"/>
            <a:ext cx="6582416" cy="492443"/>
          </a:xfrm>
        </p:spPr>
        <p:txBody>
          <a:bodyPr>
            <a:normAutofit fontScale="90000"/>
          </a:bodyPr>
          <a:lstStyle/>
          <a:p>
            <a:r>
              <a:rPr lang="en-US" sz="3200" spc="-20" dirty="0"/>
              <a:t>Attacks Type Analysis</a:t>
            </a:r>
          </a:p>
        </p:txBody>
      </p:sp>
      <p:sp>
        <p:nvSpPr>
          <p:cNvPr id="31" name="Pen" title="Icon of a surface pen with a drawn line below it">
            <a:extLst>
              <a:ext uri="{FF2B5EF4-FFF2-40B4-BE49-F238E27FC236}">
                <a16:creationId xmlns:a16="http://schemas.microsoft.com/office/drawing/2014/main" id="{BF9CEBE2-1264-4364-8544-A10A83C30DD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8948" y="2235037"/>
            <a:ext cx="360915" cy="365760"/>
          </a:xfrm>
          <a:custGeom>
            <a:avLst/>
            <a:gdLst>
              <a:gd name="T0" fmla="*/ 222 w 326"/>
              <a:gd name="T1" fmla="*/ 329 h 329"/>
              <a:gd name="T2" fmla="*/ 211 w 326"/>
              <a:gd name="T3" fmla="*/ 308 h 329"/>
              <a:gd name="T4" fmla="*/ 187 w 326"/>
              <a:gd name="T5" fmla="*/ 128 h 329"/>
              <a:gd name="T6" fmla="*/ 149 w 326"/>
              <a:gd name="T7" fmla="*/ 49 h 329"/>
              <a:gd name="T8" fmla="*/ 144 w 326"/>
              <a:gd name="T9" fmla="*/ 44 h 329"/>
              <a:gd name="T10" fmla="*/ 138 w 326"/>
              <a:gd name="T11" fmla="*/ 45 h 329"/>
              <a:gd name="T12" fmla="*/ 114 w 326"/>
              <a:gd name="T13" fmla="*/ 57 h 329"/>
              <a:gd name="T14" fmla="*/ 87 w 326"/>
              <a:gd name="T15" fmla="*/ 26 h 329"/>
              <a:gd name="T16" fmla="*/ 78 w 326"/>
              <a:gd name="T17" fmla="*/ 7 h 329"/>
              <a:gd name="T18" fmla="*/ 64 w 326"/>
              <a:gd name="T19" fmla="*/ 3 h 329"/>
              <a:gd name="T20" fmla="*/ 50 w 326"/>
              <a:gd name="T21" fmla="*/ 10 h 329"/>
              <a:gd name="T22" fmla="*/ 44 w 326"/>
              <a:gd name="T23" fmla="*/ 24 h 329"/>
              <a:gd name="T24" fmla="*/ 53 w 326"/>
              <a:gd name="T25" fmla="*/ 42 h 329"/>
              <a:gd name="T26" fmla="*/ 215 w 326"/>
              <a:gd name="T27" fmla="*/ 265 h 329"/>
              <a:gd name="T28" fmla="*/ 212 w 326"/>
              <a:gd name="T29" fmla="*/ 256 h 329"/>
              <a:gd name="T30" fmla="*/ 100 w 326"/>
              <a:gd name="T31" fmla="*/ 28 h 329"/>
              <a:gd name="T32" fmla="*/ 90 w 326"/>
              <a:gd name="T33" fmla="*/ 24 h 329"/>
              <a:gd name="T34" fmla="*/ 52 w 326"/>
              <a:gd name="T35" fmla="*/ 43 h 329"/>
              <a:gd name="T36" fmla="*/ 49 w 326"/>
              <a:gd name="T37" fmla="*/ 53 h 329"/>
              <a:gd name="T38" fmla="*/ 163 w 326"/>
              <a:gd name="T39" fmla="*/ 285 h 329"/>
              <a:gd name="T40" fmla="*/ 167 w 326"/>
              <a:gd name="T41" fmla="*/ 290 h 329"/>
              <a:gd name="T42" fmla="*/ 171 w 326"/>
              <a:gd name="T43" fmla="*/ 293 h 329"/>
              <a:gd name="T44" fmla="*/ 210 w 326"/>
              <a:gd name="T45" fmla="*/ 308 h 329"/>
              <a:gd name="T46" fmla="*/ 212 w 326"/>
              <a:gd name="T47" fmla="*/ 308 h 329"/>
              <a:gd name="T48" fmla="*/ 216 w 326"/>
              <a:gd name="T49" fmla="*/ 273 h 329"/>
              <a:gd name="T50" fmla="*/ 215 w 326"/>
              <a:gd name="T51" fmla="*/ 265 h 329"/>
              <a:gd name="T52" fmla="*/ 215 w 326"/>
              <a:gd name="T53" fmla="*/ 265 h 329"/>
              <a:gd name="T54" fmla="*/ 39 w 326"/>
              <a:gd name="T55" fmla="*/ 133 h 329"/>
              <a:gd name="T56" fmla="*/ 32 w 326"/>
              <a:gd name="T57" fmla="*/ 133 h 329"/>
              <a:gd name="T58" fmla="*/ 0 w 326"/>
              <a:gd name="T59" fmla="*/ 166 h 329"/>
              <a:gd name="T60" fmla="*/ 0 w 326"/>
              <a:gd name="T61" fmla="*/ 166 h 329"/>
              <a:gd name="T62" fmla="*/ 33 w 326"/>
              <a:gd name="T63" fmla="*/ 197 h 329"/>
              <a:gd name="T64" fmla="*/ 74 w 326"/>
              <a:gd name="T65" fmla="*/ 196 h 329"/>
              <a:gd name="T66" fmla="*/ 253 w 326"/>
              <a:gd name="T67" fmla="*/ 327 h 329"/>
              <a:gd name="T68" fmla="*/ 261 w 326"/>
              <a:gd name="T69" fmla="*/ 327 h 329"/>
              <a:gd name="T70" fmla="*/ 325 w 326"/>
              <a:gd name="T71" fmla="*/ 261 h 329"/>
              <a:gd name="T72" fmla="*/ 325 w 326"/>
              <a:gd name="T73" fmla="*/ 261 h 329"/>
              <a:gd name="T74" fmla="*/ 259 w 326"/>
              <a:gd name="T75" fmla="*/ 198 h 329"/>
              <a:gd name="T76" fmla="*/ 227 w 326"/>
              <a:gd name="T77" fmla="*/ 198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6" h="329">
                <a:moveTo>
                  <a:pt x="222" y="329"/>
                </a:moveTo>
                <a:cubicBezTo>
                  <a:pt x="211" y="308"/>
                  <a:pt x="211" y="308"/>
                  <a:pt x="211" y="308"/>
                </a:cubicBezTo>
                <a:moveTo>
                  <a:pt x="187" y="128"/>
                </a:moveTo>
                <a:cubicBezTo>
                  <a:pt x="149" y="49"/>
                  <a:pt x="149" y="49"/>
                  <a:pt x="149" y="49"/>
                </a:cubicBezTo>
                <a:cubicBezTo>
                  <a:pt x="149" y="49"/>
                  <a:pt x="147" y="45"/>
                  <a:pt x="144" y="44"/>
                </a:cubicBezTo>
                <a:cubicBezTo>
                  <a:pt x="141" y="43"/>
                  <a:pt x="138" y="45"/>
                  <a:pt x="138" y="45"/>
                </a:cubicBezTo>
                <a:cubicBezTo>
                  <a:pt x="114" y="57"/>
                  <a:pt x="114" y="57"/>
                  <a:pt x="114" y="57"/>
                </a:cubicBezTo>
                <a:moveTo>
                  <a:pt x="87" y="26"/>
                </a:moveTo>
                <a:cubicBezTo>
                  <a:pt x="78" y="7"/>
                  <a:pt x="78" y="7"/>
                  <a:pt x="78" y="7"/>
                </a:cubicBezTo>
                <a:cubicBezTo>
                  <a:pt x="76" y="2"/>
                  <a:pt x="69" y="0"/>
                  <a:pt x="64" y="3"/>
                </a:cubicBezTo>
                <a:cubicBezTo>
                  <a:pt x="50" y="10"/>
                  <a:pt x="50" y="10"/>
                  <a:pt x="50" y="10"/>
                </a:cubicBezTo>
                <a:cubicBezTo>
                  <a:pt x="44" y="13"/>
                  <a:pt x="42" y="19"/>
                  <a:pt x="44" y="24"/>
                </a:cubicBezTo>
                <a:cubicBezTo>
                  <a:pt x="53" y="42"/>
                  <a:pt x="53" y="42"/>
                  <a:pt x="53" y="42"/>
                </a:cubicBezTo>
                <a:moveTo>
                  <a:pt x="215" y="265"/>
                </a:moveTo>
                <a:cubicBezTo>
                  <a:pt x="215" y="262"/>
                  <a:pt x="212" y="256"/>
                  <a:pt x="212" y="256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98" y="24"/>
                  <a:pt x="93" y="23"/>
                  <a:pt x="90" y="24"/>
                </a:cubicBezTo>
                <a:cubicBezTo>
                  <a:pt x="52" y="43"/>
                  <a:pt x="52" y="43"/>
                  <a:pt x="52" y="43"/>
                </a:cubicBezTo>
                <a:cubicBezTo>
                  <a:pt x="49" y="45"/>
                  <a:pt x="47" y="49"/>
                  <a:pt x="49" y="53"/>
                </a:cubicBezTo>
                <a:cubicBezTo>
                  <a:pt x="163" y="285"/>
                  <a:pt x="163" y="285"/>
                  <a:pt x="163" y="285"/>
                </a:cubicBezTo>
                <a:cubicBezTo>
                  <a:pt x="163" y="285"/>
                  <a:pt x="165" y="288"/>
                  <a:pt x="167" y="290"/>
                </a:cubicBezTo>
                <a:cubicBezTo>
                  <a:pt x="168" y="291"/>
                  <a:pt x="171" y="293"/>
                  <a:pt x="171" y="293"/>
                </a:cubicBezTo>
                <a:cubicBezTo>
                  <a:pt x="181" y="298"/>
                  <a:pt x="207" y="309"/>
                  <a:pt x="210" y="308"/>
                </a:cubicBezTo>
                <a:cubicBezTo>
                  <a:pt x="210" y="308"/>
                  <a:pt x="211" y="308"/>
                  <a:pt x="212" y="308"/>
                </a:cubicBezTo>
                <a:cubicBezTo>
                  <a:pt x="214" y="306"/>
                  <a:pt x="215" y="285"/>
                  <a:pt x="216" y="273"/>
                </a:cubicBezTo>
                <a:cubicBezTo>
                  <a:pt x="216" y="268"/>
                  <a:pt x="215" y="265"/>
                  <a:pt x="215" y="265"/>
                </a:cubicBezTo>
                <a:cubicBezTo>
                  <a:pt x="215" y="265"/>
                  <a:pt x="215" y="267"/>
                  <a:pt x="215" y="265"/>
                </a:cubicBezTo>
                <a:close/>
                <a:moveTo>
                  <a:pt x="39" y="133"/>
                </a:moveTo>
                <a:cubicBezTo>
                  <a:pt x="32" y="133"/>
                  <a:pt x="32" y="133"/>
                  <a:pt x="32" y="133"/>
                </a:cubicBezTo>
                <a:cubicBezTo>
                  <a:pt x="14" y="134"/>
                  <a:pt x="0" y="148"/>
                  <a:pt x="0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1" y="183"/>
                  <a:pt x="15" y="197"/>
                  <a:pt x="33" y="197"/>
                </a:cubicBezTo>
                <a:cubicBezTo>
                  <a:pt x="74" y="196"/>
                  <a:pt x="74" y="196"/>
                  <a:pt x="74" y="196"/>
                </a:cubicBezTo>
                <a:moveTo>
                  <a:pt x="253" y="327"/>
                </a:moveTo>
                <a:cubicBezTo>
                  <a:pt x="261" y="327"/>
                  <a:pt x="261" y="327"/>
                  <a:pt x="261" y="327"/>
                </a:cubicBezTo>
                <a:cubicBezTo>
                  <a:pt x="297" y="327"/>
                  <a:pt x="326" y="297"/>
                  <a:pt x="325" y="261"/>
                </a:cubicBezTo>
                <a:cubicBezTo>
                  <a:pt x="325" y="261"/>
                  <a:pt x="325" y="261"/>
                  <a:pt x="325" y="261"/>
                </a:cubicBezTo>
                <a:cubicBezTo>
                  <a:pt x="324" y="226"/>
                  <a:pt x="295" y="197"/>
                  <a:pt x="259" y="198"/>
                </a:cubicBezTo>
                <a:cubicBezTo>
                  <a:pt x="227" y="198"/>
                  <a:pt x="227" y="198"/>
                  <a:pt x="227" y="198"/>
                </a:cubicBezTo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B0E569E-E02F-42B0-9735-AE37878D2E2D}"/>
              </a:ext>
            </a:extLst>
          </p:cNvPr>
          <p:cNvSpPr txBox="1">
            <a:spLocks/>
          </p:cNvSpPr>
          <p:nvPr/>
        </p:nvSpPr>
        <p:spPr>
          <a:xfrm>
            <a:off x="1244838" y="2008495"/>
            <a:ext cx="3747492" cy="8554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The attack type analysis plot visualizes the frequency and distribution of different cyberattack types, such as malware, DDoS, and intrusion.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5" name="Straight Connector 14" title="Line">
            <a:extLst>
              <a:ext uri="{FF2B5EF4-FFF2-40B4-BE49-F238E27FC236}">
                <a16:creationId xmlns:a16="http://schemas.microsoft.com/office/drawing/2014/main" id="{DA1557D8-98A8-4B06-A598-CE84F6713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09" y="3059089"/>
            <a:ext cx="47631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E78739DB-8CDC-4CEE-AEF3-6E0105C69199}"/>
              </a:ext>
            </a:extLst>
          </p:cNvPr>
          <p:cNvSpPr txBox="1">
            <a:spLocks/>
          </p:cNvSpPr>
          <p:nvPr/>
        </p:nvSpPr>
        <p:spPr>
          <a:xfrm>
            <a:off x="1215341" y="3328970"/>
            <a:ext cx="3806486" cy="9699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This analysis helps identify prevalent threats, enabling better resource allocation for cybersecurity measures.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hand_2" title="Icon of a hand held out">
            <a:extLst>
              <a:ext uri="{FF2B5EF4-FFF2-40B4-BE49-F238E27FC236}">
                <a16:creationId xmlns:a16="http://schemas.microsoft.com/office/drawing/2014/main" id="{D64B477B-92DB-4B4C-914F-A160B43A8E0E}"/>
              </a:ext>
            </a:extLst>
          </p:cNvPr>
          <p:cNvSpPr>
            <a:spLocks noChangeAspect="1"/>
          </p:cNvSpPr>
          <p:nvPr/>
        </p:nvSpPr>
        <p:spPr bwMode="auto">
          <a:xfrm>
            <a:off x="572457" y="4925048"/>
            <a:ext cx="411480" cy="204819"/>
          </a:xfrm>
          <a:custGeom>
            <a:avLst/>
            <a:gdLst>
              <a:gd name="T0" fmla="*/ 76 w 306"/>
              <a:gd name="T1" fmla="*/ 65 h 151"/>
              <a:gd name="T2" fmla="*/ 211 w 306"/>
              <a:gd name="T3" fmla="*/ 66 h 151"/>
              <a:gd name="T4" fmla="*/ 256 w 306"/>
              <a:gd name="T5" fmla="*/ 22 h 151"/>
              <a:gd name="T6" fmla="*/ 306 w 306"/>
              <a:gd name="T7" fmla="*/ 28 h 151"/>
              <a:gd name="T8" fmla="*/ 227 w 306"/>
              <a:gd name="T9" fmla="*/ 106 h 151"/>
              <a:gd name="T10" fmla="*/ 93 w 306"/>
              <a:gd name="T11" fmla="*/ 140 h 151"/>
              <a:gd name="T12" fmla="*/ 19 w 306"/>
              <a:gd name="T13" fmla="*/ 132 h 151"/>
              <a:gd name="T14" fmla="*/ 20 w 306"/>
              <a:gd name="T15" fmla="*/ 63 h 151"/>
              <a:gd name="T16" fmla="*/ 63 w 306"/>
              <a:gd name="T17" fmla="*/ 22 h 151"/>
              <a:gd name="T18" fmla="*/ 168 w 306"/>
              <a:gd name="T19" fmla="*/ 23 h 151"/>
              <a:gd name="T20" fmla="*/ 138 w 306"/>
              <a:gd name="T21" fmla="*/ 6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6" h="151">
                <a:moveTo>
                  <a:pt x="76" y="65"/>
                </a:moveTo>
                <a:cubicBezTo>
                  <a:pt x="211" y="66"/>
                  <a:pt x="211" y="66"/>
                  <a:pt x="211" y="66"/>
                </a:cubicBezTo>
                <a:cubicBezTo>
                  <a:pt x="211" y="66"/>
                  <a:pt x="233" y="45"/>
                  <a:pt x="256" y="22"/>
                </a:cubicBezTo>
                <a:cubicBezTo>
                  <a:pt x="279" y="0"/>
                  <a:pt x="306" y="28"/>
                  <a:pt x="306" y="28"/>
                </a:cubicBezTo>
                <a:cubicBezTo>
                  <a:pt x="227" y="106"/>
                  <a:pt x="227" y="106"/>
                  <a:pt x="227" y="106"/>
                </a:cubicBezTo>
                <a:cubicBezTo>
                  <a:pt x="227" y="106"/>
                  <a:pt x="94" y="140"/>
                  <a:pt x="93" y="140"/>
                </a:cubicBezTo>
                <a:cubicBezTo>
                  <a:pt x="72" y="147"/>
                  <a:pt x="38" y="151"/>
                  <a:pt x="19" y="132"/>
                </a:cubicBezTo>
                <a:cubicBezTo>
                  <a:pt x="0" y="113"/>
                  <a:pt x="0" y="82"/>
                  <a:pt x="20" y="63"/>
                </a:cubicBezTo>
                <a:cubicBezTo>
                  <a:pt x="63" y="22"/>
                  <a:pt x="63" y="22"/>
                  <a:pt x="63" y="22"/>
                </a:cubicBezTo>
                <a:cubicBezTo>
                  <a:pt x="168" y="23"/>
                  <a:pt x="168" y="23"/>
                  <a:pt x="168" y="23"/>
                </a:cubicBezTo>
                <a:cubicBezTo>
                  <a:pt x="168" y="54"/>
                  <a:pt x="138" y="65"/>
                  <a:pt x="138" y="65"/>
                </a:cubicBezTo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AB9E1E9-B117-4B16-8205-347F47C9B572}"/>
              </a:ext>
            </a:extLst>
          </p:cNvPr>
          <p:cNvSpPr txBox="1">
            <a:spLocks/>
          </p:cNvSpPr>
          <p:nvPr/>
        </p:nvSpPr>
        <p:spPr>
          <a:xfrm>
            <a:off x="1215340" y="4609419"/>
            <a:ext cx="3909725" cy="1040896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/>
              <a:t>The analysis reveals that DDoS attacks are the most common, highlighting the need for robust defense mechanisms against this type of threat.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DDB7CBC-C1C2-4708-9B19-0A275121C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771667" y="5170730"/>
            <a:ext cx="1691625" cy="1691625"/>
          </a:xfrm>
          <a:custGeom>
            <a:avLst/>
            <a:gdLst>
              <a:gd name="connsiteX0" fmla="*/ 0 w 1691625"/>
              <a:gd name="connsiteY0" fmla="*/ 0 h 1691625"/>
              <a:gd name="connsiteX1" fmla="*/ 1691625 w 1691625"/>
              <a:gd name="connsiteY1" fmla="*/ 1691625 h 1691625"/>
              <a:gd name="connsiteX2" fmla="*/ 0 w 1691625"/>
              <a:gd name="connsiteY2" fmla="*/ 1691625 h 1691625"/>
              <a:gd name="connsiteX3" fmla="*/ 0 w 1691625"/>
              <a:gd name="connsiteY3" fmla="*/ 0 h 169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625" h="1691625">
                <a:moveTo>
                  <a:pt x="0" y="0"/>
                </a:moveTo>
                <a:cubicBezTo>
                  <a:pt x="0" y="934259"/>
                  <a:pt x="757366" y="1691625"/>
                  <a:pt x="1691625" y="1691625"/>
                </a:cubicBezTo>
                <a:lnTo>
                  <a:pt x="0" y="16916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26C274-2C36-C826-B8C0-603E5094E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4" y="3487992"/>
            <a:ext cx="517259" cy="517259"/>
          </a:xfrm>
          <a:prstGeom prst="rect">
            <a:avLst/>
          </a:prstGeom>
        </p:spPr>
      </p:pic>
      <p:cxnSp>
        <p:nvCxnSpPr>
          <p:cNvPr id="11" name="Straight Connector 10" title="Line">
            <a:extLst>
              <a:ext uri="{FF2B5EF4-FFF2-40B4-BE49-F238E27FC236}">
                <a16:creationId xmlns:a16="http://schemas.microsoft.com/office/drawing/2014/main" id="{1A838B61-9153-1237-06FB-B2044F8FD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09" y="4534671"/>
            <a:ext cx="47631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9721DF0-1F74-B847-1292-4170E4EF4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82" y="954657"/>
            <a:ext cx="6265933" cy="1771290"/>
          </a:xfrm>
          <a:prstGeom prst="rect">
            <a:avLst/>
          </a:prstGeom>
        </p:spPr>
      </p:pic>
      <p:pic>
        <p:nvPicPr>
          <p:cNvPr id="10" name="Picture 9" descr="A chart of different colored squares&#10;&#10;Description automatically generated">
            <a:hlinkClick r:id="rId5" action="ppaction://hlinkfile"/>
            <a:extLst>
              <a:ext uri="{FF2B5EF4-FFF2-40B4-BE49-F238E27FC236}">
                <a16:creationId xmlns:a16="http://schemas.microsoft.com/office/drawing/2014/main" id="{9A608EAA-8B32-90F6-B9C1-F8E4D8EF25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571" y="2837522"/>
            <a:ext cx="6398044" cy="301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1266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ividendVTI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927</Words>
  <Application>Microsoft Office PowerPoint</Application>
  <PresentationFormat>Widescreen</PresentationFormat>
  <Paragraphs>115</Paragraphs>
  <Slides>18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Aptos</vt:lpstr>
      <vt:lpstr>Arial</vt:lpstr>
      <vt:lpstr>Avenir Next LT Pro</vt:lpstr>
      <vt:lpstr>Calibri</vt:lpstr>
      <vt:lpstr>Gill Sans MT</vt:lpstr>
      <vt:lpstr>Segoe UI</vt:lpstr>
      <vt:lpstr>Wingdings</vt:lpstr>
      <vt:lpstr>Wingdings 2</vt:lpstr>
      <vt:lpstr>DividendVTI</vt:lpstr>
      <vt:lpstr>Cyber Attacks Analysis</vt:lpstr>
      <vt:lpstr>Objectives</vt:lpstr>
      <vt:lpstr>DataSet overview</vt:lpstr>
      <vt:lpstr>Data Prepossessing </vt:lpstr>
      <vt:lpstr>Data Prepossessing</vt:lpstr>
      <vt:lpstr>Analysis of Attack Distribution </vt:lpstr>
      <vt:lpstr>Attacks distribution</vt:lpstr>
      <vt:lpstr>Analysis of Attack Types</vt:lpstr>
      <vt:lpstr>Attacks Type Analysis</vt:lpstr>
      <vt:lpstr>Attack Type Distribution </vt:lpstr>
      <vt:lpstr>Attack Type Distribution </vt:lpstr>
      <vt:lpstr>Attack Type Distribution</vt:lpstr>
      <vt:lpstr>Attack Type Distribution</vt:lpstr>
      <vt:lpstr>Temporal Analysis </vt:lpstr>
      <vt:lpstr>Number of Cyber Attacks </vt:lpstr>
      <vt:lpstr>Monthly Attack from</vt:lpstr>
      <vt:lpstr>Future Analysis</vt:lpstr>
      <vt:lpstr>Thank you for listening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Alasbahi</dc:creator>
  <cp:lastModifiedBy>Fatima Alasbahi</cp:lastModifiedBy>
  <cp:revision>2</cp:revision>
  <dcterms:created xsi:type="dcterms:W3CDTF">2024-07-29T21:14:09Z</dcterms:created>
  <dcterms:modified xsi:type="dcterms:W3CDTF">2024-07-30T02:36:35Z</dcterms:modified>
</cp:coreProperties>
</file>